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21"/>
  </p:notesMasterIdLst>
  <p:handoutMasterIdLst>
    <p:handoutMasterId r:id="rId22"/>
  </p:handoutMasterIdLst>
  <p:sldIdLst>
    <p:sldId id="262" r:id="rId5"/>
    <p:sldId id="269" r:id="rId6"/>
    <p:sldId id="270" r:id="rId7"/>
    <p:sldId id="274" r:id="rId8"/>
    <p:sldId id="271" r:id="rId9"/>
    <p:sldId id="272" r:id="rId10"/>
    <p:sldId id="273" r:id="rId11"/>
    <p:sldId id="275" r:id="rId12"/>
    <p:sldId id="277" r:id="rId13"/>
    <p:sldId id="278" r:id="rId14"/>
    <p:sldId id="276" r:id="rId15"/>
    <p:sldId id="282" r:id="rId16"/>
    <p:sldId id="279" r:id="rId17"/>
    <p:sldId id="280" r:id="rId18"/>
    <p:sldId id="283"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snapToObjects="1">
      <p:cViewPr varScale="1">
        <p:scale>
          <a:sx n="90" d="100"/>
          <a:sy n="90" d="100"/>
        </p:scale>
        <p:origin x="1332" y="6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2/1/2023</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grants@gingin.wa.gov.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12103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AU" sz="1800" b="1" dirty="0"/>
              <a:t>If your application is successful:</a:t>
            </a:r>
          </a:p>
          <a:p>
            <a:pPr marL="342900" indent="-342900">
              <a:spcAft>
                <a:spcPts val="1200"/>
              </a:spcAft>
              <a:buFont typeface="Arial" panose="020B0604020202020204" pitchFamily="34" charset="0"/>
              <a:buChar char="•"/>
            </a:pPr>
            <a:r>
              <a:rPr lang="en-AU" sz="1800" dirty="0"/>
              <a:t>You will be notified in writing by the Shire that your application has been successful.</a:t>
            </a:r>
          </a:p>
          <a:p>
            <a:pPr marL="342900" indent="-342900">
              <a:spcAft>
                <a:spcPts val="1200"/>
              </a:spcAft>
              <a:buFont typeface="Arial" panose="020B0604020202020204" pitchFamily="34" charset="0"/>
              <a:buChar char="•"/>
            </a:pPr>
            <a:r>
              <a:rPr lang="en-AU" sz="1800" dirty="0"/>
              <a:t>You will receive 50% of approved funding prior to project commencement – just need to invoice the Shire for this amount.</a:t>
            </a:r>
          </a:p>
          <a:p>
            <a:pPr marL="342900" indent="-342900">
              <a:spcAft>
                <a:spcPts val="1200"/>
              </a:spcAft>
              <a:buFont typeface="Arial" panose="020B0604020202020204" pitchFamily="34" charset="0"/>
              <a:buChar char="•"/>
            </a:pPr>
            <a:r>
              <a:rPr lang="en-AU" sz="1800" dirty="0"/>
              <a:t>You will receive the remaining 50% on receipt of your acquittal and project completion – invoice the Shire for this amount.</a:t>
            </a:r>
            <a:endParaRPr lang="en-AU" sz="2800" dirty="0"/>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10</a:t>
            </a:fld>
            <a:endParaRPr lang="en-US" dirty="0"/>
          </a:p>
        </p:txBody>
      </p:sp>
    </p:spTree>
    <p:extLst>
      <p:ext uri="{BB962C8B-B14F-4D97-AF65-F5344CB8AC3E}">
        <p14:creationId xmlns:p14="http://schemas.microsoft.com/office/powerpoint/2010/main" val="240494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Franklin Gothic Book" panose="020B0503020102020204" pitchFamily="34" charset="0"/>
              <a:buChar char="•"/>
            </a:pPr>
            <a:endParaRPr lang="en-AU" sz="1200" dirty="0">
              <a:effectLst/>
              <a:ea typeface="Calibri" panose="020F0502020204030204" pitchFamily="34" charset="0"/>
              <a:cs typeface="Arial" panose="020B0604020202020204" pitchFamily="34" charset="0"/>
            </a:endParaRPr>
          </a:p>
          <a:p>
            <a:r>
              <a:rPr lang="en-US" dirty="0"/>
              <a:t>The timeline here is an overview of what is required and when  </a:t>
            </a:r>
          </a:p>
        </p:txBody>
      </p:sp>
      <p:sp>
        <p:nvSpPr>
          <p:cNvPr id="4" name="Slide Number Placeholder 3"/>
          <p:cNvSpPr>
            <a:spLocks noGrp="1"/>
          </p:cNvSpPr>
          <p:nvPr>
            <p:ph type="sldNum" sz="quarter" idx="5"/>
          </p:nvPr>
        </p:nvSpPr>
        <p:spPr/>
        <p:txBody>
          <a:bodyPr/>
          <a:lstStyle/>
          <a:p>
            <a:fld id="{5E8C15C5-0688-5345-99FC-721E08AD15D5}" type="slidenum">
              <a:rPr lang="en-US" smtClean="0"/>
              <a:t>11</a:t>
            </a:fld>
            <a:endParaRPr lang="en-US" dirty="0"/>
          </a:p>
        </p:txBody>
      </p:sp>
    </p:spTree>
    <p:extLst>
      <p:ext uri="{BB962C8B-B14F-4D97-AF65-F5344CB8AC3E}">
        <p14:creationId xmlns:p14="http://schemas.microsoft.com/office/powerpoint/2010/main" val="171128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12</a:t>
            </a:fld>
            <a:endParaRPr lang="en-US" dirty="0"/>
          </a:p>
        </p:txBody>
      </p:sp>
    </p:spTree>
    <p:extLst>
      <p:ext uri="{BB962C8B-B14F-4D97-AF65-F5344CB8AC3E}">
        <p14:creationId xmlns:p14="http://schemas.microsoft.com/office/powerpoint/2010/main" val="347880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Franklin Gothic Book" panose="020B0503020102020204" pitchFamily="34" charset="0"/>
              <a:buChar char="•"/>
            </a:pPr>
            <a:endParaRPr lang="en-AU"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8C15C5-0688-5345-99FC-721E08AD15D5}" type="slidenum">
              <a:rPr lang="en-US" smtClean="0"/>
              <a:t>13</a:t>
            </a:fld>
            <a:endParaRPr lang="en-US" dirty="0"/>
          </a:p>
        </p:txBody>
      </p:sp>
    </p:spTree>
    <p:extLst>
      <p:ext uri="{BB962C8B-B14F-4D97-AF65-F5344CB8AC3E}">
        <p14:creationId xmlns:p14="http://schemas.microsoft.com/office/powerpoint/2010/main" val="207129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Franklin Gothic Book" panose="020B0503020102020204" pitchFamily="34" charset="0"/>
              <a:buChar char="•"/>
            </a:pP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14</a:t>
            </a:fld>
            <a:endParaRPr lang="en-US" dirty="0"/>
          </a:p>
        </p:txBody>
      </p:sp>
    </p:spTree>
    <p:extLst>
      <p:ext uri="{BB962C8B-B14F-4D97-AF65-F5344CB8AC3E}">
        <p14:creationId xmlns:p14="http://schemas.microsoft.com/office/powerpoint/2010/main" val="1629598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Franklin Gothic Book" panose="020B0503020102020204" pitchFamily="34" charset="0"/>
              <a:buChar char="•"/>
            </a:pPr>
            <a:endParaRPr lang="en-AU" sz="1200"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8C15C5-0688-5345-99FC-721E08AD15D5}" type="slidenum">
              <a:rPr lang="en-US" smtClean="0"/>
              <a:t>15</a:t>
            </a:fld>
            <a:endParaRPr lang="en-US" dirty="0"/>
          </a:p>
        </p:txBody>
      </p:sp>
    </p:spTree>
    <p:extLst>
      <p:ext uri="{BB962C8B-B14F-4D97-AF65-F5344CB8AC3E}">
        <p14:creationId xmlns:p14="http://schemas.microsoft.com/office/powerpoint/2010/main" val="184066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16</a:t>
            </a:fld>
            <a:endParaRPr lang="en-US" dirty="0"/>
          </a:p>
        </p:txBody>
      </p:sp>
    </p:spTree>
    <p:extLst>
      <p:ext uri="{BB962C8B-B14F-4D97-AF65-F5344CB8AC3E}">
        <p14:creationId xmlns:p14="http://schemas.microsoft.com/office/powerpoint/2010/main" val="633069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WHAT IS IT? </a:t>
            </a:r>
            <a:r>
              <a:rPr lang="en-AU" dirty="0"/>
              <a:t>Each year, the Shire provides financial support to local community organisations and groups for projects and events planned for the following financial year (July 2022-June 2023). This year’s funding round opens 7 February and closes 19 March. Applicants are notified on the outcome of their application by the end of August. Please note that grant funds can only be used to cover purchases made </a:t>
            </a:r>
            <a:r>
              <a:rPr lang="en-AU" i="1" dirty="0"/>
              <a:t>after</a:t>
            </a:r>
            <a:r>
              <a:rPr lang="en-AU" dirty="0"/>
              <a:t> funding is confirmed.</a:t>
            </a:r>
          </a:p>
          <a:p>
            <a:pPr algn="l"/>
            <a:r>
              <a:rPr lang="en-AU" b="1" dirty="0"/>
              <a:t>FOUR FUNDING STREAMS</a:t>
            </a:r>
            <a:br>
              <a:rPr lang="en-AU" dirty="0"/>
            </a:br>
            <a:r>
              <a:rPr lang="en-AU" b="1" dirty="0"/>
              <a:t>1. Public Liability Insurance </a:t>
            </a:r>
            <a:r>
              <a:rPr lang="en-AU" dirty="0"/>
              <a:t>is important for groups to have, but it can be expensive. This grant is available to cover 50% of a group’s Public Liability Insurance up to a maximum of $500.</a:t>
            </a:r>
            <a:br>
              <a:rPr lang="en-AU" dirty="0"/>
            </a:br>
            <a:r>
              <a:rPr lang="en-AU" b="1" dirty="0"/>
              <a:t>2. Community Projects/Events (up to $10,000) </a:t>
            </a:r>
            <a:r>
              <a:rPr lang="en-AU" dirty="0"/>
              <a:t>This grant is available for events and projects that support the Shire’s five focus areas for enabling a thriving community. If your project involves upgrades to public areas or buildings, please contact us prior to applying to discuss if any additional information will be required. </a:t>
            </a:r>
            <a:br>
              <a:rPr lang="en-AU" dirty="0"/>
            </a:br>
            <a:r>
              <a:rPr lang="en-AU" b="1" dirty="0"/>
              <a:t>3. Funding Assistance Scheme </a:t>
            </a:r>
            <a:r>
              <a:rPr lang="en-AU" dirty="0"/>
              <a:t>(not currently open) This grant runs in three-year cycles and is for ongoing activities such as environmental restoration. This stream will be taking applications again in February 2023. </a:t>
            </a:r>
            <a:br>
              <a:rPr lang="en-AU" dirty="0"/>
            </a:br>
            <a:r>
              <a:rPr lang="en-AU" b="1" dirty="0"/>
              <a:t>4. Council Budget Requests (over $10,000) </a:t>
            </a:r>
            <a:r>
              <a:rPr lang="en-AU" b="0" i="0" dirty="0">
                <a:solidFill>
                  <a:srgbClr val="333333"/>
                </a:solidFill>
                <a:effectLst/>
                <a:latin typeface="century-gothic"/>
              </a:rPr>
              <a:t>For larger projects seeking funds over $10,000 (including fixed infrastructure/asset projects), a Council Budget Request is required so it can form part of the Shire’s Annual Budget for the next financial year. More information about Council Budget Requests can be found in the Guidelines &amp; Application form which we have copies here or visit the Funding &amp; Grants page on our website.</a:t>
            </a:r>
            <a:br>
              <a:rPr lang="en-AU" b="1" i="0" cap="all" dirty="0">
                <a:solidFill>
                  <a:srgbClr val="FFFFFF"/>
                </a:solidFill>
                <a:effectLst/>
                <a:latin typeface="century-gothic"/>
              </a:rPr>
            </a:br>
            <a:r>
              <a:rPr lang="en-AU" b="1" dirty="0"/>
              <a:t>WHO CAN APPLY? </a:t>
            </a:r>
            <a:r>
              <a:rPr lang="en-AU" b="0" dirty="0"/>
              <a:t>F</a:t>
            </a:r>
            <a:r>
              <a:rPr lang="en-AU" dirty="0"/>
              <a:t>unding can be applied for by any </a:t>
            </a:r>
            <a:r>
              <a:rPr lang="en-AU" dirty="0">
                <a:solidFill>
                  <a:schemeClr val="tx1"/>
                </a:solidFill>
              </a:rPr>
              <a:t>incorporated</a:t>
            </a:r>
            <a:r>
              <a:rPr lang="en-AU" dirty="0"/>
              <a:t> not-for profit group or community organisation within the Shire of Gingin. If you aren’t incorporated, you can link with another incorporated community organisation to auspice your application</a:t>
            </a:r>
            <a:r>
              <a:rPr lang="en-AU" b="1" dirty="0"/>
              <a:t>. </a:t>
            </a:r>
            <a:r>
              <a:rPr lang="en-AU" b="1" dirty="0">
                <a:solidFill>
                  <a:srgbClr val="FF0000"/>
                </a:solidFill>
              </a:rPr>
              <a:t>An example of that might be…</a:t>
            </a: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85248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spcBef>
                <a:spcPts val="120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4987"/>
                </a:solidFill>
                <a:effectLst/>
                <a:uLnTx/>
                <a:uFillTx/>
                <a:latin typeface="Calibri"/>
                <a:ea typeface="+mn-ea"/>
                <a:cs typeface="+mn-cs"/>
              </a:rPr>
              <a:t>Attractions &amp; Economy: </a:t>
            </a:r>
            <a:r>
              <a:rPr kumimoji="0" lang="en-US" sz="1200" b="0" i="0" u="none" strike="noStrike" kern="1200" cap="none" spc="0" normalizeH="0" baseline="0" noProof="0" dirty="0">
                <a:ln>
                  <a:noFill/>
                </a:ln>
                <a:effectLst/>
                <a:uLnTx/>
                <a:uFillTx/>
                <a:latin typeface="Calibri"/>
                <a:ea typeface="+mn-ea"/>
                <a:cs typeface="+mn-cs"/>
              </a:rPr>
              <a:t>Actively Pursue Tourism and Economic Development </a:t>
            </a:r>
          </a:p>
          <a:p>
            <a:pPr marL="342900" marR="0" lvl="0" indent="-342900" algn="just" defTabSz="914400" rtl="0" eaLnBrk="1" fontAlgn="auto" latinLnBrk="0" hangingPunct="1">
              <a:spcBef>
                <a:spcPts val="1200"/>
              </a:spcBef>
              <a:spcAft>
                <a:spcPts val="0"/>
              </a:spcAft>
              <a:buClrTx/>
              <a:buSzTx/>
              <a:buFont typeface="+mj-lt"/>
              <a:buAutoNum type="arabicPeriod"/>
              <a:tabLst/>
              <a:defRPr/>
            </a:pPr>
            <a:r>
              <a:rPr lang="en-US" sz="1200" b="1" dirty="0">
                <a:solidFill>
                  <a:srgbClr val="004987"/>
                </a:solidFill>
                <a:latin typeface="Calibri"/>
              </a:rPr>
              <a:t>Connects &amp; Wellbeing: </a:t>
            </a:r>
            <a:r>
              <a:rPr lang="en-US" sz="1200" dirty="0">
                <a:latin typeface="Calibri"/>
              </a:rPr>
              <a:t>Grow and Nurture Community Connectedness and Wellbeing </a:t>
            </a:r>
          </a:p>
          <a:p>
            <a:pPr marL="342900" marR="0" lvl="0" indent="-342900" algn="just" defTabSz="914400" rtl="0" eaLnBrk="1" fontAlgn="auto" latinLnBrk="0" hangingPunct="1">
              <a:spcBef>
                <a:spcPts val="120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4987"/>
                </a:solidFill>
                <a:effectLst/>
                <a:uLnTx/>
                <a:uFillTx/>
                <a:latin typeface="Calibri"/>
                <a:ea typeface="+mn-ea"/>
                <a:cs typeface="+mn-cs"/>
              </a:rPr>
              <a:t>Planning &amp; Sustainability</a:t>
            </a:r>
            <a:r>
              <a:rPr lang="en-US" sz="1200" b="1" dirty="0">
                <a:solidFill>
                  <a:srgbClr val="004987"/>
                </a:solidFill>
                <a:latin typeface="Calibri"/>
              </a:rPr>
              <a:t>: </a:t>
            </a:r>
            <a:r>
              <a:rPr lang="en-US" sz="1200" b="0" dirty="0">
                <a:solidFill>
                  <a:srgbClr val="004987"/>
                </a:solidFill>
                <a:latin typeface="Calibri"/>
              </a:rPr>
              <a:t>Plan for Future Generations </a:t>
            </a:r>
          </a:p>
          <a:p>
            <a:pPr marL="342900" marR="0" lvl="0" indent="-342900" algn="just" defTabSz="914400" rtl="0" eaLnBrk="1" fontAlgn="auto" latinLnBrk="0" hangingPunct="1">
              <a:spcBef>
                <a:spcPts val="1200"/>
              </a:spcBef>
              <a:spcAft>
                <a:spcPts val="0"/>
              </a:spcAft>
              <a:buClrTx/>
              <a:buSzTx/>
              <a:buFont typeface="+mj-lt"/>
              <a:buAutoNum type="arabicPeriod"/>
              <a:tabLst/>
              <a:defRPr/>
            </a:pPr>
            <a:r>
              <a:rPr kumimoji="0" lang="en-US" sz="1200" b="1" i="0" u="none" strike="noStrike" kern="1200" cap="none" spc="0" normalizeH="0" baseline="0" noProof="0" dirty="0">
                <a:ln>
                  <a:noFill/>
                </a:ln>
                <a:solidFill>
                  <a:srgbClr val="004987"/>
                </a:solidFill>
                <a:effectLst/>
                <a:uLnTx/>
                <a:uFillTx/>
                <a:latin typeface="Calibri"/>
                <a:ea typeface="+mn-ea"/>
                <a:cs typeface="+mn-cs"/>
              </a:rPr>
              <a:t>Excellence &amp; Accountability: </a:t>
            </a:r>
            <a:r>
              <a:rPr kumimoji="0" lang="en-US" sz="1200" b="0" i="0" u="none" strike="noStrike" kern="1200" cap="none" spc="0" normalizeH="0" baseline="0" noProof="0" dirty="0">
                <a:ln>
                  <a:noFill/>
                </a:ln>
                <a:solidFill>
                  <a:srgbClr val="004987"/>
                </a:solidFill>
                <a:effectLst/>
                <a:uLnTx/>
                <a:uFillTx/>
                <a:latin typeface="Calibri"/>
                <a:ea typeface="+mn-ea"/>
                <a:cs typeface="+mn-cs"/>
              </a:rPr>
              <a:t>Deliver Quality Leadership and Business Expertise </a:t>
            </a:r>
            <a:endParaRPr kumimoji="0" lang="en-US" sz="1200" b="0" i="0" u="none" strike="noStrike" kern="1200" cap="none" spc="0" normalizeH="0" baseline="0" noProof="0" dirty="0">
              <a:ln>
                <a:noFill/>
              </a:ln>
              <a:effectLst/>
              <a:uLnTx/>
              <a:uFillTx/>
              <a:latin typeface="Calibri"/>
              <a:ea typeface="+mn-ea"/>
              <a:cs typeface="+mn-cs"/>
            </a:endParaRPr>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104959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1200"/>
              </a:spcBef>
              <a:spcAft>
                <a:spcPts val="0"/>
              </a:spcAft>
              <a:buClrTx/>
              <a:buSzTx/>
              <a:buFont typeface="+mj-lt"/>
              <a:buNone/>
              <a:tabLst/>
              <a:defRPr/>
            </a:pPr>
            <a:r>
              <a:rPr kumimoji="0" lang="en-US" sz="1200" b="0" i="0" u="none" strike="noStrike" kern="1200" cap="none" spc="0" normalizeH="0" baseline="0" noProof="0" dirty="0">
                <a:ln>
                  <a:noFill/>
                </a:ln>
                <a:solidFill>
                  <a:srgbClr val="004987"/>
                </a:solidFill>
                <a:effectLst/>
                <a:uLnTx/>
                <a:uFillTx/>
                <a:latin typeface="Calibri"/>
                <a:ea typeface="+mn-ea"/>
                <a:cs typeface="+mn-cs"/>
              </a:rPr>
              <a:t>Examples of past community projects and events funded by the Shire and their funding streams.</a:t>
            </a:r>
            <a:endParaRPr kumimoji="0" lang="en-US" sz="1200" b="0" i="0" u="none" strike="noStrike" kern="1200" cap="none" spc="0" normalizeH="0" baseline="0" noProof="0" dirty="0">
              <a:ln>
                <a:noFill/>
              </a:ln>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4</a:t>
            </a:fld>
            <a:endParaRPr lang="en-US" dirty="0"/>
          </a:p>
        </p:txBody>
      </p:sp>
    </p:spTree>
    <p:extLst>
      <p:ext uri="{BB962C8B-B14F-4D97-AF65-F5344CB8AC3E}">
        <p14:creationId xmlns:p14="http://schemas.microsoft.com/office/powerpoint/2010/main" val="2396726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300"/>
              </a:spcAft>
              <a:buFont typeface="Symbol" panose="05050102010706020507" pitchFamily="18" charset="2"/>
              <a:buNone/>
            </a:pPr>
            <a:r>
              <a:rPr lang="en-AU" sz="1200" b="1" dirty="0">
                <a:effectLst/>
                <a:ea typeface="MS Gothic" panose="020B0609070205080204" pitchFamily="49" charset="-128"/>
                <a:cs typeface="Calibri" panose="020F0502020204030204" pitchFamily="34" charset="0"/>
              </a:rPr>
              <a:t>Eligibility:</a:t>
            </a:r>
          </a:p>
          <a:p>
            <a:pPr marL="342900" lvl="0" indent="-342900" algn="just">
              <a:spcAft>
                <a:spcPts val="300"/>
              </a:spcAft>
              <a:buFont typeface="Symbol" panose="05050102010706020507" pitchFamily="18" charset="2"/>
              <a:buChar char=""/>
            </a:pPr>
            <a:r>
              <a:rPr lang="en-AU" sz="1200" dirty="0">
                <a:effectLst/>
                <a:ea typeface="MS Gothic" panose="020B0609070205080204" pitchFamily="49" charset="-128"/>
                <a:cs typeface="Calibri" panose="020F0502020204030204" pitchFamily="34" charset="0"/>
              </a:rPr>
              <a:t>Project or event must be undertaken within the Shire of Gingin’s local government boundaries.</a:t>
            </a:r>
          </a:p>
          <a:p>
            <a:pPr marL="342900" marR="0" lvl="0" indent="-342900" algn="just"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1200" dirty="0">
                <a:effectLst/>
                <a:ea typeface="Calibri" panose="020F0502020204030204" pitchFamily="34" charset="0"/>
                <a:cs typeface="Arial" panose="020B0604020202020204" pitchFamily="34" charset="0"/>
              </a:rPr>
              <a:t>Be organised by an incorporated not-for-profit organisation, or group that is auspiced by a not-for-profit organisation.</a:t>
            </a:r>
          </a:p>
          <a:p>
            <a:pPr marL="342900" marR="0" lvl="0" indent="-342900" algn="just"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1200" dirty="0">
                <a:effectLst/>
                <a:ea typeface="Calibri" panose="020F0502020204030204" pitchFamily="34" charset="0"/>
                <a:cs typeface="Arial" panose="020B0604020202020204" pitchFamily="34" charset="0"/>
              </a:rPr>
              <a:t>Support one or more of the Shire’s funding focus areas.</a:t>
            </a:r>
            <a:endParaRPr lang="en-AU" sz="1200" dirty="0">
              <a:effectLst/>
              <a:ea typeface="MS Gothic" panose="020B0609070205080204" pitchFamily="49" charset="-128"/>
              <a:cs typeface="Calibri" panose="020F0502020204030204" pitchFamily="34" charset="0"/>
            </a:endParaRPr>
          </a:p>
          <a:p>
            <a:pPr marL="342900" lvl="0" indent="-342900" algn="just">
              <a:spcAft>
                <a:spcPts val="300"/>
              </a:spcAft>
              <a:buFont typeface="Symbol" panose="05050102010706020507" pitchFamily="18" charset="2"/>
              <a:buChar char=""/>
            </a:pPr>
            <a:r>
              <a:rPr lang="en-AU" b="0" i="0" dirty="0">
                <a:solidFill>
                  <a:srgbClr val="333333"/>
                </a:solidFill>
                <a:effectLst/>
                <a:latin typeface="century-gothic"/>
              </a:rPr>
              <a:t>If your proposed project is for new fixed infrastructure or additions, alterations and/or improvements to existing Shire infrastructure/assets then you will need to seek Shire approval in the first instance via a Concept Enquiry. More information can be provided on the Concept Enquiry process if required.</a:t>
            </a: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5</a:t>
            </a:fld>
            <a:endParaRPr lang="en-US" dirty="0"/>
          </a:p>
        </p:txBody>
      </p:sp>
    </p:spTree>
    <p:extLst>
      <p:ext uri="{BB962C8B-B14F-4D97-AF65-F5344CB8AC3E}">
        <p14:creationId xmlns:p14="http://schemas.microsoft.com/office/powerpoint/2010/main" val="151358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300"/>
              </a:spcAft>
              <a:buFont typeface="Symbol" panose="05050102010706020507" pitchFamily="18" charset="2"/>
              <a:buNone/>
            </a:pPr>
            <a:r>
              <a:rPr lang="en-AU" sz="1200" b="1" dirty="0">
                <a:effectLst/>
                <a:ea typeface="MS Gothic" panose="020B0609070205080204" pitchFamily="49" charset="-128"/>
                <a:cs typeface="Calibri" panose="020F0502020204030204" pitchFamily="34" charset="0"/>
              </a:rPr>
              <a:t>What the Shire Doesn’t Fund:</a:t>
            </a:r>
          </a:p>
          <a:p>
            <a:pPr marL="342900" lvl="0" indent="-342900" algn="just">
              <a:spcAft>
                <a:spcPts val="300"/>
              </a:spcAft>
              <a:buFont typeface="Symbol" panose="05050102010706020507" pitchFamily="18" charset="2"/>
              <a:buChar char=""/>
            </a:pPr>
            <a:r>
              <a:rPr lang="en-AU" sz="1200" dirty="0">
                <a:effectLst/>
                <a:ea typeface="MS Gothic" panose="020B0609070205080204" pitchFamily="49" charset="-128"/>
                <a:cs typeface="Calibri" panose="020F0502020204030204" pitchFamily="34" charset="0"/>
              </a:rPr>
              <a:t>Operational consumables (including printing inks, office supplies)</a:t>
            </a:r>
            <a:endParaRPr lang="en-AU" sz="1200" dirty="0">
              <a:effectLst/>
              <a:ea typeface="MS Gothic" panose="020B0609070205080204" pitchFamily="49" charset="-128"/>
              <a:cs typeface="Times New Roman" panose="02020603050405020304" pitchFamily="18" charset="0"/>
            </a:endParaRPr>
          </a:p>
          <a:p>
            <a:pPr marL="342900" lvl="0" indent="-342900" algn="just">
              <a:spcAft>
                <a:spcPts val="300"/>
              </a:spcAft>
              <a:buFont typeface="Symbol" panose="05050102010706020507" pitchFamily="18" charset="2"/>
              <a:buChar char=""/>
            </a:pPr>
            <a:r>
              <a:rPr lang="en-AU" sz="1200" dirty="0">
                <a:effectLst/>
                <a:ea typeface="MS Gothic" panose="020B0609070205080204" pitchFamily="49" charset="-128"/>
                <a:cs typeface="Calibri" panose="020F0502020204030204" pitchFamily="34" charset="0"/>
              </a:rPr>
              <a:t>Core organisational operating costs, for example a permanent position for ongoing work (e.g. wages, staff)</a:t>
            </a:r>
          </a:p>
          <a:p>
            <a:pPr marL="342900" marR="0" lvl="0" indent="-342900" algn="just"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1200" dirty="0">
                <a:effectLst/>
                <a:ea typeface="MS Gothic" panose="020B0609070205080204" pitchFamily="49" charset="-128"/>
                <a:cs typeface="Calibri" panose="020F0502020204030204" pitchFamily="34" charset="0"/>
              </a:rPr>
              <a:t>Commercial activities of businesses and organisations</a:t>
            </a:r>
          </a:p>
          <a:p>
            <a:pPr marL="342900" marR="0" lvl="0" indent="-342900" algn="just" defTabSz="914400" rtl="0" eaLnBrk="1" fontAlgn="auto" latinLnBrk="0" hangingPunct="1">
              <a:lnSpc>
                <a:spcPct val="100000"/>
              </a:lnSpc>
              <a:spcBef>
                <a:spcPts val="0"/>
              </a:spcBef>
              <a:spcAft>
                <a:spcPts val="300"/>
              </a:spcAft>
              <a:buClrTx/>
              <a:buSzTx/>
              <a:buFont typeface="Symbol" panose="05050102010706020507" pitchFamily="18" charset="2"/>
              <a:buChar char=""/>
              <a:tabLst/>
              <a:defRPr/>
            </a:pPr>
            <a:r>
              <a:rPr lang="en-AU" sz="1200" dirty="0">
                <a:effectLst/>
                <a:ea typeface="MS Gothic" panose="020B0609070205080204" pitchFamily="49" charset="-128"/>
                <a:cs typeface="Calibri" panose="020F0502020204030204" pitchFamily="34" charset="0"/>
              </a:rPr>
              <a:t>Projects with a political or religious purpose only</a:t>
            </a:r>
            <a:endParaRPr lang="en-AU" sz="1200" dirty="0">
              <a:effectLst/>
              <a:ea typeface="MS Gothic" panose="020B0609070205080204" pitchFamily="49" charset="-128"/>
              <a:cs typeface="Times New Roman" panose="02020603050405020304" pitchFamily="18" charset="0"/>
            </a:endParaRPr>
          </a:p>
          <a:p>
            <a:pPr marL="342900" lvl="0" indent="-342900" algn="just">
              <a:spcAft>
                <a:spcPts val="300"/>
              </a:spcAft>
              <a:buFont typeface="Symbol" panose="05050102010706020507" pitchFamily="18" charset="2"/>
              <a:buChar char=""/>
            </a:pPr>
            <a:r>
              <a:rPr lang="en-AU" sz="1200" dirty="0">
                <a:effectLst/>
                <a:ea typeface="MS Gothic" panose="020B0609070205080204" pitchFamily="49" charset="-128"/>
                <a:cs typeface="Calibri" panose="020F0502020204030204" pitchFamily="34" charset="0"/>
              </a:rPr>
              <a:t>Retrospective costs - </a:t>
            </a:r>
            <a:r>
              <a:rPr lang="en-AU" sz="1200" dirty="0" err="1">
                <a:effectLst/>
                <a:ea typeface="MS Gothic" panose="020B0609070205080204" pitchFamily="49" charset="-128"/>
                <a:cs typeface="Calibri" panose="020F0502020204030204" pitchFamily="34" charset="0"/>
              </a:rPr>
              <a:t>eg</a:t>
            </a:r>
            <a:r>
              <a:rPr lang="en-AU" sz="1200" dirty="0">
                <a:effectLst/>
                <a:ea typeface="MS Gothic" panose="020B0609070205080204" pitchFamily="49" charset="-128"/>
                <a:cs typeface="Calibri" panose="020F0502020204030204" pitchFamily="34" charset="0"/>
              </a:rPr>
              <a:t>, project/event already commenced or completed</a:t>
            </a:r>
          </a:p>
          <a:p>
            <a:pPr marL="342900" lvl="0" indent="-342900" algn="just">
              <a:spcAft>
                <a:spcPts val="300"/>
              </a:spcAft>
              <a:buFont typeface="Symbol" panose="05050102010706020507" pitchFamily="18" charset="2"/>
              <a:buChar char=""/>
            </a:pPr>
            <a:r>
              <a:rPr lang="en-AU" sz="1200" dirty="0">
                <a:effectLst/>
                <a:ea typeface="MS Gothic" panose="020B0609070205080204" pitchFamily="49" charset="-128"/>
                <a:cs typeface="Calibri" panose="020F0502020204030204" pitchFamily="34" charset="0"/>
              </a:rPr>
              <a:t>Projects that duplicate existing Shire services and programmes or activities that are already covered by existing service agreements with the Shire of Gingin</a:t>
            </a:r>
            <a:endParaRPr lang="en-AU" sz="1200" dirty="0">
              <a:effectLst/>
              <a:ea typeface="MS Gothic" panose="020B0609070205080204" pitchFamily="49" charset="-128"/>
              <a:cs typeface="Times New Roman" panose="02020603050405020304" pitchFamily="18" charset="0"/>
            </a:endParaRPr>
          </a:p>
          <a:p>
            <a:pPr marL="342900" lvl="0" indent="-342900" algn="just">
              <a:spcAft>
                <a:spcPts val="300"/>
              </a:spcAft>
              <a:buFont typeface="Symbol" panose="05050102010706020507" pitchFamily="18" charset="2"/>
              <a:buChar char=""/>
            </a:pPr>
            <a:r>
              <a:rPr lang="en-AU" sz="1200" dirty="0">
                <a:effectLst/>
                <a:ea typeface="MS Gothic" panose="020B0609070205080204" pitchFamily="49" charset="-128"/>
                <a:cs typeface="Calibri" panose="020F0502020204030204" pitchFamily="34" charset="0"/>
              </a:rPr>
              <a:t>Maintenance to Shire buildings (these items are identified during infrastructure inspections and during maintenance assessments).</a:t>
            </a:r>
            <a:endParaRPr lang="en-AU" sz="1200" dirty="0">
              <a:effectLst/>
              <a:ea typeface="MS Gothic" panose="020B06090702050802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6</a:t>
            </a:fld>
            <a:endParaRPr lang="en-US" dirty="0"/>
          </a:p>
        </p:txBody>
      </p:sp>
    </p:spTree>
    <p:extLst>
      <p:ext uri="{BB962C8B-B14F-4D97-AF65-F5344CB8AC3E}">
        <p14:creationId xmlns:p14="http://schemas.microsoft.com/office/powerpoint/2010/main" val="182038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AU" sz="1800" b="1" dirty="0">
                <a:solidFill>
                  <a:srgbClr val="404040"/>
                </a:solidFill>
                <a:effectLst/>
                <a:latin typeface="Franklin Gothic Book" panose="020B0503020102020204" pitchFamily="34" charset="0"/>
                <a:ea typeface="Calibri" panose="020F0502020204030204" pitchFamily="34" charset="0"/>
              </a:rPr>
              <a:t>Council asks six questions when it assesses each funding application:</a:t>
            </a:r>
            <a:endParaRPr lang="en-AU" sz="1800" b="1" dirty="0">
              <a:effectLst/>
              <a:latin typeface="Arial" panose="020B0604020202020204" pitchFamily="34" charset="0"/>
              <a:ea typeface="Calibri" panose="020F0502020204030204" pitchFamily="34" charset="0"/>
            </a:endParaRPr>
          </a:p>
          <a:p>
            <a:pPr marL="342900" lvl="0" indent="-342900" algn="just">
              <a:lnSpc>
                <a:spcPct val="115000"/>
              </a:lnSpc>
              <a:buFont typeface="+mj-lt"/>
              <a:buAutoNum type="arabicPeriod"/>
            </a:pPr>
            <a:r>
              <a:rPr lang="en-AU" sz="1800" dirty="0">
                <a:solidFill>
                  <a:srgbClr val="404040"/>
                </a:solidFill>
                <a:effectLst/>
                <a:latin typeface="Franklin Gothic Book" panose="020B0503020102020204" pitchFamily="34" charset="0"/>
                <a:ea typeface="Calibri" panose="020F0502020204030204" pitchFamily="34" charset="0"/>
              </a:rPr>
              <a:t>How does the project support the community funding focus areas? </a:t>
            </a:r>
            <a:endParaRPr lang="en-AU" sz="1800" dirty="0">
              <a:effectLst/>
              <a:latin typeface="Arial" panose="020B0604020202020204" pitchFamily="34" charset="0"/>
              <a:ea typeface="Calibri" panose="020F0502020204030204" pitchFamily="34" charset="0"/>
            </a:endParaRPr>
          </a:p>
          <a:p>
            <a:pPr marL="342900" lvl="0" indent="-342900">
              <a:lnSpc>
                <a:spcPct val="115000"/>
              </a:lnSpc>
              <a:buFont typeface="+mj-lt"/>
              <a:buAutoNum type="arabicPeriod"/>
            </a:pPr>
            <a:r>
              <a:rPr lang="en-AU" sz="1800" dirty="0">
                <a:solidFill>
                  <a:srgbClr val="404040"/>
                </a:solidFill>
                <a:effectLst/>
                <a:latin typeface="Franklin Gothic Book" panose="020B0503020102020204" pitchFamily="34" charset="0"/>
                <a:ea typeface="Times New Roman" panose="02020603050405020304" pitchFamily="18" charset="0"/>
                <a:cs typeface="Times New Roman" panose="02020603050405020304" pitchFamily="18" charset="0"/>
              </a:rPr>
              <a:t>What will the benefit be for the community?</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AU" sz="1800" dirty="0">
                <a:solidFill>
                  <a:srgbClr val="404040"/>
                </a:solidFill>
                <a:effectLst/>
                <a:latin typeface="Franklin Gothic Book" panose="020B0503020102020204" pitchFamily="34" charset="0"/>
                <a:ea typeface="Times New Roman" panose="02020603050405020304" pitchFamily="18" charset="0"/>
                <a:cs typeface="Times New Roman" panose="02020603050405020304" pitchFamily="18" charset="0"/>
              </a:rPr>
              <a:t>Which part of the community will benefit?</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AU" sz="1800" dirty="0">
                <a:solidFill>
                  <a:srgbClr val="404040"/>
                </a:solidFill>
                <a:effectLst/>
                <a:latin typeface="Franklin Gothic Book" panose="020B0503020102020204" pitchFamily="34" charset="0"/>
                <a:ea typeface="Times New Roman" panose="02020603050405020304" pitchFamily="18" charset="0"/>
                <a:cs typeface="Times New Roman" panose="02020603050405020304" pitchFamily="18" charset="0"/>
              </a:rPr>
              <a:t>Does the group have the experience/support needed to complete the project?</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en-AU" sz="1800" dirty="0">
                <a:solidFill>
                  <a:srgbClr val="404040"/>
                </a:solidFill>
                <a:effectLst/>
                <a:latin typeface="Franklin Gothic Book" panose="020B0503020102020204" pitchFamily="34" charset="0"/>
                <a:ea typeface="Times New Roman" panose="02020603050405020304" pitchFamily="18" charset="0"/>
                <a:cs typeface="Times New Roman" panose="02020603050405020304" pitchFamily="18" charset="0"/>
              </a:rPr>
              <a:t>What in-kind or cash support is being provided by the applicant or other funding partners towards the project?</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mj-lt"/>
              <a:buAutoNum type="arabicPeriod"/>
            </a:pPr>
            <a:r>
              <a:rPr lang="en-AU" sz="1800" dirty="0">
                <a:solidFill>
                  <a:srgbClr val="404040"/>
                </a:solidFill>
                <a:effectLst/>
                <a:latin typeface="Franklin Gothic Book" panose="020B0503020102020204" pitchFamily="34" charset="0"/>
                <a:ea typeface="Times New Roman" panose="02020603050405020304" pitchFamily="18" charset="0"/>
                <a:cs typeface="Times New Roman" panose="02020603050405020304" pitchFamily="18" charset="0"/>
              </a:rPr>
              <a:t>Is the cost of the project reasonable for the benefits created?</a:t>
            </a:r>
            <a:endParaRPr lang="en-A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7</a:t>
            </a:fld>
            <a:endParaRPr lang="en-US" dirty="0"/>
          </a:p>
        </p:txBody>
      </p:sp>
    </p:spTree>
    <p:extLst>
      <p:ext uri="{BB962C8B-B14F-4D97-AF65-F5344CB8AC3E}">
        <p14:creationId xmlns:p14="http://schemas.microsoft.com/office/powerpoint/2010/main" val="965325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000"/>
              </a:spcAft>
              <a:buFont typeface="Franklin Gothic Book" panose="020B0503020102020204" pitchFamily="34" charset="0"/>
              <a:buNone/>
            </a:pPr>
            <a:r>
              <a:rPr lang="en-AU" sz="1200" b="1" dirty="0">
                <a:ea typeface="Calibri" panose="020F0502020204030204" pitchFamily="34" charset="0"/>
                <a:cs typeface="Arial" panose="020B0604020202020204" pitchFamily="34" charset="0"/>
              </a:rPr>
              <a:t>How to Apply:</a:t>
            </a:r>
          </a:p>
          <a:p>
            <a:pPr marL="342900" lvl="0" indent="-342900">
              <a:lnSpc>
                <a:spcPct val="115000"/>
              </a:lnSpc>
              <a:spcAft>
                <a:spcPts val="1000"/>
              </a:spcAft>
              <a:buFont typeface="Franklin Gothic Book" panose="020B0503020102020204" pitchFamily="34" charset="0"/>
              <a:buChar char="•"/>
            </a:pPr>
            <a:r>
              <a:rPr lang="en-AU" sz="1200" dirty="0">
                <a:ea typeface="Calibri" panose="020F0502020204030204" pitchFamily="34" charset="0"/>
                <a:cs typeface="Arial" panose="020B0604020202020204" pitchFamily="34" charset="0"/>
              </a:rPr>
              <a:t>Application forms &amp; accompanying guidelines for all 4 funding streams are available on the Shire’s website or by contacting the Shire’s Community Services team at </a:t>
            </a:r>
            <a:r>
              <a:rPr lang="en-AU" sz="1200" dirty="0">
                <a:ea typeface="Calibri" panose="020F0502020204030204" pitchFamily="34" charset="0"/>
                <a:cs typeface="Arial" panose="020B0604020202020204" pitchFamily="34" charset="0"/>
                <a:hlinkClick r:id="rId3"/>
              </a:rPr>
              <a:t>grants@gingin.wa.gov.au</a:t>
            </a:r>
            <a:r>
              <a:rPr lang="en-AU" sz="1200" dirty="0">
                <a:ea typeface="Calibri" panose="020F0502020204030204" pitchFamily="34" charset="0"/>
                <a:cs typeface="Arial" panose="020B0604020202020204" pitchFamily="34" charset="0"/>
              </a:rPr>
              <a:t>. </a:t>
            </a:r>
          </a:p>
          <a:p>
            <a:pPr marL="342900" lvl="0" indent="-342900">
              <a:lnSpc>
                <a:spcPct val="115000"/>
              </a:lnSpc>
              <a:spcAft>
                <a:spcPts val="1000"/>
              </a:spcAft>
              <a:buFont typeface="Franklin Gothic Book" panose="020B0503020102020204" pitchFamily="34" charset="0"/>
              <a:buChar char="•"/>
            </a:pPr>
            <a:r>
              <a:rPr lang="en-AU" sz="1200" dirty="0">
                <a:effectLst/>
                <a:ea typeface="Calibri" panose="020F0502020204030204" pitchFamily="34" charset="0"/>
                <a:cs typeface="Arial" panose="020B0604020202020204" pitchFamily="34" charset="0"/>
              </a:rPr>
              <a:t>Complete the application form relevant to your project or event – ensure you understand each question and answer to the best of your ability.</a:t>
            </a:r>
          </a:p>
          <a:p>
            <a:pPr marL="342900" lvl="0" indent="-342900">
              <a:lnSpc>
                <a:spcPct val="115000"/>
              </a:lnSpc>
              <a:spcAft>
                <a:spcPts val="1000"/>
              </a:spcAft>
              <a:buFont typeface="Franklin Gothic Book" panose="020B0503020102020204" pitchFamily="34" charset="0"/>
              <a:buChar char="•"/>
            </a:pPr>
            <a:r>
              <a:rPr lang="en-AU" sz="1200" dirty="0">
                <a:effectLst/>
                <a:ea typeface="Calibri" panose="020F0502020204030204" pitchFamily="34" charset="0"/>
                <a:cs typeface="Arial" panose="020B0604020202020204" pitchFamily="34" charset="0"/>
              </a:rPr>
              <a:t>Return your application to the Shire’s Community Services team.</a:t>
            </a:r>
          </a:p>
          <a:p>
            <a:pPr marL="0" marR="0" lvl="0" indent="0" algn="l" defTabSz="914400" rtl="0" eaLnBrk="1" fontAlgn="auto" latinLnBrk="0" hangingPunct="1">
              <a:lnSpc>
                <a:spcPct val="115000"/>
              </a:lnSpc>
              <a:spcBef>
                <a:spcPts val="0"/>
              </a:spcBef>
              <a:spcAft>
                <a:spcPts val="1000"/>
              </a:spcAft>
              <a:buClrTx/>
              <a:buSzTx/>
              <a:buFont typeface="Franklin Gothic Book" panose="020B0503020102020204" pitchFamily="34" charset="0"/>
              <a:buNone/>
              <a:tabLst/>
              <a:defRPr/>
            </a:pPr>
            <a:r>
              <a:rPr lang="en-AU" sz="1200" b="1" dirty="0">
                <a:ea typeface="Calibri" panose="020F0502020204030204" pitchFamily="34" charset="0"/>
                <a:cs typeface="Arial" panose="020B0604020202020204" pitchFamily="34" charset="0"/>
              </a:rPr>
              <a:t>The Community Services team are more than happy to answer any queries! </a:t>
            </a:r>
            <a:endParaRPr lang="en-AU" sz="1100" b="1" dirty="0">
              <a:effectLst/>
              <a:ea typeface="Calibri" panose="020F0502020204030204" pitchFamily="34" charset="0"/>
              <a:cs typeface="Arial" panose="020B0604020202020204" pitchFamily="34" charset="0"/>
            </a:endParaRPr>
          </a:p>
          <a:p>
            <a:pPr marL="0" lvl="0" indent="0">
              <a:lnSpc>
                <a:spcPct val="115000"/>
              </a:lnSpc>
              <a:spcAft>
                <a:spcPts val="1000"/>
              </a:spcAft>
              <a:buFont typeface="Franklin Gothic Book" panose="020B0503020102020204" pitchFamily="34" charset="0"/>
              <a:buNone/>
            </a:pPr>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8</a:t>
            </a:fld>
            <a:endParaRPr lang="en-US" dirty="0"/>
          </a:p>
        </p:txBody>
      </p:sp>
    </p:spTree>
    <p:extLst>
      <p:ext uri="{BB962C8B-B14F-4D97-AF65-F5344CB8AC3E}">
        <p14:creationId xmlns:p14="http://schemas.microsoft.com/office/powerpoint/2010/main" val="49838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AU" sz="1200" b="1" dirty="0">
                <a:effectLst/>
                <a:ea typeface="Calibri" panose="020F0502020204030204" pitchFamily="34" charset="0"/>
              </a:rPr>
              <a:t>The following documents may be required to support your application:</a:t>
            </a:r>
          </a:p>
          <a:p>
            <a:pPr marL="342900" lvl="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Current Certificate of Incorporation (if not supplied previously)</a:t>
            </a:r>
          </a:p>
          <a:p>
            <a:pPr marL="342900" lvl="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Most recent bank and/or financial statements</a:t>
            </a:r>
          </a:p>
          <a:p>
            <a:pPr marL="342900" lvl="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Copy of Insurance Certificate of Currency </a:t>
            </a:r>
          </a:p>
          <a:p>
            <a:pPr marL="342900" lvl="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Most recent invoice for Public Liability Insurance</a:t>
            </a:r>
          </a:p>
          <a:p>
            <a:pPr marL="342900" lvl="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Committee Minutes with motion approving project/event</a:t>
            </a:r>
          </a:p>
          <a:p>
            <a:pPr marL="342900" lvl="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Stakeholder and/or community letter of support</a:t>
            </a:r>
          </a:p>
          <a:p>
            <a:pPr marL="342900" indent="-342900">
              <a:spcAft>
                <a:spcPts val="800"/>
              </a:spcAft>
              <a:buFont typeface="Symbol" panose="05050102010706020507" pitchFamily="18" charset="2"/>
              <a:buChar char=""/>
            </a:pPr>
            <a:r>
              <a:rPr lang="en-AU" sz="1200" dirty="0">
                <a:effectLst/>
                <a:ea typeface="MS Gothic" panose="020B0609070205080204" pitchFamily="49" charset="-128"/>
                <a:cs typeface="Calibri Light" panose="020F0302020204030204" pitchFamily="34" charset="0"/>
              </a:rPr>
              <a:t>Shire In-Principle Letter of Support (for Concept Enquiry projects)</a:t>
            </a:r>
          </a:p>
          <a:p>
            <a:pPr marL="342900" indent="-342900">
              <a:buFont typeface="Symbol" panose="05050102010706020507" pitchFamily="18" charset="2"/>
              <a:buChar char=""/>
            </a:pPr>
            <a:r>
              <a:rPr lang="en-AU" sz="1200" dirty="0">
                <a:ea typeface="MS Gothic" panose="020B0609070205080204" pitchFamily="49" charset="-128"/>
                <a:cs typeface="Calibri Light" panose="020F0302020204030204" pitchFamily="34" charset="0"/>
              </a:rPr>
              <a:t>Quotations</a:t>
            </a:r>
            <a:endParaRPr lang="en-AU" sz="1200" dirty="0">
              <a:effectLst/>
              <a:ea typeface="MS Gothic" panose="020B0609070205080204" pitchFamily="49" charset="-128"/>
              <a:cs typeface="Calibri Light" panose="020F03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9</a:t>
            </a:fld>
            <a:endParaRPr lang="en-US" dirty="0"/>
          </a:p>
        </p:txBody>
      </p:sp>
    </p:spTree>
    <p:extLst>
      <p:ext uri="{BB962C8B-B14F-4D97-AF65-F5344CB8AC3E}">
        <p14:creationId xmlns:p14="http://schemas.microsoft.com/office/powerpoint/2010/main" val="73557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2/1/2023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2/1/2023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grants@gingin.wa.gov.au" TargetMode="Externa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mailto:grants@gingin.wa.gov.au"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grants@gingin.wa.gov.au" TargetMode="External"/><Relationship Id="rId5" Type="http://schemas.openxmlformats.org/officeDocument/2006/relationships/hyperlink" Target="http://www.gingin.wa.gov.au/funding-and-grants"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rotWithShape="1">
          <a:blip r:embed="rId4"/>
          <a:srcRect b="15709"/>
          <a:stretch/>
        </p:blipFill>
        <p:spPr>
          <a:xfrm>
            <a:off x="0" y="10"/>
            <a:ext cx="12204000" cy="685798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933060" y="0"/>
            <a:ext cx="10679819" cy="6857990"/>
          </a:xfrm>
        </p:spPr>
        <p:txBody>
          <a:bodyPr anchor="ctr">
            <a:noAutofit/>
          </a:bodyPr>
          <a:lstStyle/>
          <a:p>
            <a:pPr algn="l"/>
            <a:r>
              <a:rPr lang="en-US" sz="11700" b="1" dirty="0">
                <a:solidFill>
                  <a:srgbClr val="FFFF00"/>
                </a:solidFill>
                <a:effectLst>
                  <a:glow rad="38100">
                    <a:schemeClr val="bg1">
                      <a:lumMod val="65000"/>
                      <a:lumOff val="35000"/>
                      <a:alpha val="50000"/>
                    </a:schemeClr>
                  </a:glow>
                  <a:outerShdw blurRad="50800" dist="38100" dir="2700000" algn="tl" rotWithShape="0">
                    <a:prstClr val="black">
                      <a:alpha val="40000"/>
                    </a:prstClr>
                  </a:outerShdw>
                </a:effectLst>
              </a:rPr>
              <a:t>Getting Grant</a:t>
            </a:r>
            <a:br>
              <a:rPr lang="en-US" sz="11700" b="1" dirty="0">
                <a:effectLst>
                  <a:glow rad="38100">
                    <a:schemeClr val="bg1">
                      <a:lumMod val="65000"/>
                      <a:lumOff val="35000"/>
                      <a:alpha val="50000"/>
                    </a:schemeClr>
                  </a:glow>
                  <a:outerShdw blurRad="50800" dist="38100" dir="2700000" algn="tl" rotWithShape="0">
                    <a:prstClr val="black">
                      <a:alpha val="40000"/>
                    </a:prstClr>
                  </a:outerShdw>
                </a:effectLst>
              </a:rPr>
            </a:br>
            <a:r>
              <a:rPr lang="en-US" sz="11700" dirty="0">
                <a:solidFill>
                  <a:schemeClr val="tx1"/>
                </a:solidFill>
                <a:effectLst>
                  <a:glow rad="38100">
                    <a:schemeClr val="bg1">
                      <a:lumMod val="65000"/>
                      <a:lumOff val="35000"/>
                      <a:alpha val="50000"/>
                    </a:schemeClr>
                  </a:glow>
                  <a:outerShdw blurRad="50800" dist="38100" dir="2700000" algn="tl" rotWithShape="0">
                    <a:prstClr val="black">
                      <a:alpha val="40000"/>
                    </a:prstClr>
                  </a:outerShdw>
                </a:effectLst>
              </a:rPr>
              <a:t>ready</a:t>
            </a:r>
            <a:endParaRPr lang="en-US" sz="11700" b="1" dirty="0">
              <a:effectLst>
                <a:glow rad="38100">
                  <a:schemeClr val="bg1">
                    <a:lumMod val="65000"/>
                    <a:lumOff val="35000"/>
                    <a:alpha val="50000"/>
                  </a:schemeClr>
                </a:glow>
                <a:outerShdw blurRad="50800" dist="38100" dir="2700000" algn="tl" rotWithShape="0">
                  <a:prstClr val="black">
                    <a:alpha val="40000"/>
                  </a:prstClr>
                </a:outerShdw>
              </a:effectLst>
            </a:endParaRPr>
          </a:p>
        </p:txBody>
      </p:sp>
      <p:pic>
        <p:nvPicPr>
          <p:cNvPr id="5" name="Picture 4" descr="Company name&#10;&#10;Description automatically generated with medium confidence">
            <a:extLst>
              <a:ext uri="{FF2B5EF4-FFF2-40B4-BE49-F238E27FC236}">
                <a16:creationId xmlns:a16="http://schemas.microsoft.com/office/drawing/2014/main" id="{D8F1CB5B-A503-4A87-96DF-22C38846A4E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11192" y="120015"/>
            <a:ext cx="1571052" cy="900000"/>
          </a:xfrm>
          <a:prstGeom prst="rect">
            <a:avLst/>
          </a:prstGeom>
        </p:spPr>
      </p:pic>
    </p:spTree>
    <p:extLst>
      <p:ext uri="{BB962C8B-B14F-4D97-AF65-F5344CB8AC3E}">
        <p14:creationId xmlns:p14="http://schemas.microsoft.com/office/powerpoint/2010/main" val="814101911"/>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people working on laptops&#10;&#10;Description automatically generated with medium confidence">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t="6936" b="8795"/>
          <a:stretch/>
        </p:blipFill>
        <p:spPr>
          <a:xfrm>
            <a:off x="20" y="10"/>
            <a:ext cx="12191980" cy="6857990"/>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83113012-8B00-457B-A564-CB87C86C08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5" name="TextBox 14">
            <a:extLst>
              <a:ext uri="{FF2B5EF4-FFF2-40B4-BE49-F238E27FC236}">
                <a16:creationId xmlns:a16="http://schemas.microsoft.com/office/drawing/2014/main" id="{2D6AB9A7-89A3-4607-822F-F299D0EEAE03}"/>
              </a:ext>
            </a:extLst>
          </p:cNvPr>
          <p:cNvSpPr txBox="1"/>
          <p:nvPr/>
        </p:nvSpPr>
        <p:spPr>
          <a:xfrm>
            <a:off x="1010093" y="3566007"/>
            <a:ext cx="10693637" cy="748923"/>
          </a:xfrm>
          <a:prstGeom prst="rect">
            <a:avLst/>
          </a:prstGeom>
          <a:noFill/>
        </p:spPr>
        <p:txBody>
          <a:bodyPr wrap="square" rtlCol="0">
            <a:spAutoFit/>
          </a:bodyPr>
          <a:lstStyle/>
          <a:p>
            <a:pPr marL="342900" indent="-342900">
              <a:spcAft>
                <a:spcPts val="800"/>
              </a:spcAft>
              <a:buFont typeface="Wingdings" panose="05000000000000000000" pitchFamily="2" charset="2"/>
              <a:buChar char="Ø"/>
            </a:pPr>
            <a:endParaRPr lang="en-AU" b="1" dirty="0"/>
          </a:p>
          <a:p>
            <a:pPr marL="342900" indent="-342900">
              <a:spcAft>
                <a:spcPts val="800"/>
              </a:spcAft>
              <a:buAutoNum type="arabicPeriod"/>
            </a:pPr>
            <a:endParaRPr lang="en-AU" dirty="0"/>
          </a:p>
        </p:txBody>
      </p:sp>
      <p:sp>
        <p:nvSpPr>
          <p:cNvPr id="17" name="Title 1">
            <a:extLst>
              <a:ext uri="{FF2B5EF4-FFF2-40B4-BE49-F238E27FC236}">
                <a16:creationId xmlns:a16="http://schemas.microsoft.com/office/drawing/2014/main" id="{4B3986EB-6C55-44BB-8B6F-8812EA8D3C84}"/>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6" name="Freeform: Shape 5">
            <a:extLst>
              <a:ext uri="{FF2B5EF4-FFF2-40B4-BE49-F238E27FC236}">
                <a16:creationId xmlns:a16="http://schemas.microsoft.com/office/drawing/2014/main" id="{E18052FF-30D9-49A5-B12B-5BC5B33EA3D5}"/>
              </a:ext>
            </a:extLst>
          </p:cNvPr>
          <p:cNvSpPr/>
          <p:nvPr/>
        </p:nvSpPr>
        <p:spPr>
          <a:xfrm>
            <a:off x="807867" y="1464189"/>
            <a:ext cx="6762514"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kern="1200" dirty="0"/>
              <a:t>If your application is successful…</a:t>
            </a:r>
          </a:p>
        </p:txBody>
      </p:sp>
      <p:sp>
        <p:nvSpPr>
          <p:cNvPr id="2" name="TextBox 1">
            <a:extLst>
              <a:ext uri="{FF2B5EF4-FFF2-40B4-BE49-F238E27FC236}">
                <a16:creationId xmlns:a16="http://schemas.microsoft.com/office/drawing/2014/main" id="{AB052F1E-6777-43F9-AD5B-1945A6A5C734}"/>
              </a:ext>
            </a:extLst>
          </p:cNvPr>
          <p:cNvSpPr txBox="1"/>
          <p:nvPr/>
        </p:nvSpPr>
        <p:spPr>
          <a:xfrm>
            <a:off x="935665" y="2459504"/>
            <a:ext cx="10026502" cy="2092881"/>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AU" sz="2000" dirty="0"/>
              <a:t>You will be notified in writing by the Shire of your successful application.</a:t>
            </a:r>
          </a:p>
          <a:p>
            <a:pPr marL="342900" indent="-342900">
              <a:spcAft>
                <a:spcPts val="1800"/>
              </a:spcAft>
              <a:buFont typeface="Arial" panose="020B0604020202020204" pitchFamily="34" charset="0"/>
              <a:buChar char="•"/>
            </a:pPr>
            <a:r>
              <a:rPr lang="en-AU" sz="2000" dirty="0"/>
              <a:t>You will receive 50% of approved funding prior to project commencement – invoice the Shire for this amount.</a:t>
            </a:r>
          </a:p>
          <a:p>
            <a:pPr marL="342900" indent="-342900">
              <a:spcAft>
                <a:spcPts val="1800"/>
              </a:spcAft>
              <a:buFont typeface="Arial" panose="020B0604020202020204" pitchFamily="34" charset="0"/>
              <a:buChar char="•"/>
            </a:pPr>
            <a:r>
              <a:rPr lang="en-AU" sz="2000" dirty="0"/>
              <a:t>You will receive the remaining 50% on receipt of your acquittal and project completion – invoice the Shire for this amount.</a:t>
            </a:r>
            <a:endParaRPr lang="en-AU" dirty="0"/>
          </a:p>
        </p:txBody>
      </p:sp>
    </p:spTree>
    <p:extLst>
      <p:ext uri="{BB962C8B-B14F-4D97-AF65-F5344CB8AC3E}">
        <p14:creationId xmlns:p14="http://schemas.microsoft.com/office/powerpoint/2010/main" val="149706907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20" name="Freeform: Shape 19">
            <a:extLst>
              <a:ext uri="{FF2B5EF4-FFF2-40B4-BE49-F238E27FC236}">
                <a16:creationId xmlns:a16="http://schemas.microsoft.com/office/drawing/2014/main" id="{9A55FE82-4094-4F27-8CC5-EDE30584BAE7}"/>
              </a:ext>
            </a:extLst>
          </p:cNvPr>
          <p:cNvSpPr/>
          <p:nvPr/>
        </p:nvSpPr>
        <p:spPr>
          <a:xfrm>
            <a:off x="701334" y="1240461"/>
            <a:ext cx="2063131"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marL="0" lvl="0" indent="0" algn="l" defTabSz="1377950">
              <a:lnSpc>
                <a:spcPct val="90000"/>
              </a:lnSpc>
              <a:spcBef>
                <a:spcPct val="0"/>
              </a:spcBef>
              <a:spcAft>
                <a:spcPct val="35000"/>
              </a:spcAft>
              <a:buNone/>
            </a:pPr>
            <a:r>
              <a:rPr lang="en-US" sz="3100" kern="1200" dirty="0"/>
              <a:t>Timeline</a:t>
            </a:r>
          </a:p>
        </p:txBody>
      </p:sp>
      <p:graphicFrame>
        <p:nvGraphicFramePr>
          <p:cNvPr id="2" name="Table 2">
            <a:extLst>
              <a:ext uri="{FF2B5EF4-FFF2-40B4-BE49-F238E27FC236}">
                <a16:creationId xmlns:a16="http://schemas.microsoft.com/office/drawing/2014/main" id="{42537AFE-E40C-48B2-B152-7740B099BD3B}"/>
              </a:ext>
            </a:extLst>
          </p:cNvPr>
          <p:cNvGraphicFramePr>
            <a:graphicFrameLocks noGrp="1"/>
          </p:cNvGraphicFramePr>
          <p:nvPr>
            <p:extLst>
              <p:ext uri="{D42A27DB-BD31-4B8C-83A1-F6EECF244321}">
                <p14:modId xmlns:p14="http://schemas.microsoft.com/office/powerpoint/2010/main" val="2480824683"/>
              </p:ext>
            </p:extLst>
          </p:nvPr>
        </p:nvGraphicFramePr>
        <p:xfrm>
          <a:off x="701334" y="2195411"/>
          <a:ext cx="10760564" cy="3202560"/>
        </p:xfrm>
        <a:graphic>
          <a:graphicData uri="http://schemas.openxmlformats.org/drawingml/2006/table">
            <a:tbl>
              <a:tblPr firstRow="1" bandRow="1">
                <a:tableStyleId>{638B1855-1B75-4FBE-930C-398BA8C253C6}</a:tableStyleId>
              </a:tblPr>
              <a:tblGrid>
                <a:gridCol w="1818582">
                  <a:extLst>
                    <a:ext uri="{9D8B030D-6E8A-4147-A177-3AD203B41FA5}">
                      <a16:colId xmlns:a16="http://schemas.microsoft.com/office/drawing/2014/main" val="1300140685"/>
                    </a:ext>
                  </a:extLst>
                </a:gridCol>
                <a:gridCol w="2945219">
                  <a:extLst>
                    <a:ext uri="{9D8B030D-6E8A-4147-A177-3AD203B41FA5}">
                      <a16:colId xmlns:a16="http://schemas.microsoft.com/office/drawing/2014/main" val="4228767076"/>
                    </a:ext>
                  </a:extLst>
                </a:gridCol>
                <a:gridCol w="5996763">
                  <a:extLst>
                    <a:ext uri="{9D8B030D-6E8A-4147-A177-3AD203B41FA5}">
                      <a16:colId xmlns:a16="http://schemas.microsoft.com/office/drawing/2014/main" val="3475121506"/>
                    </a:ext>
                  </a:extLst>
                </a:gridCol>
              </a:tblGrid>
              <a:tr h="370840">
                <a:tc>
                  <a:txBody>
                    <a:bodyPr/>
                    <a:lstStyle/>
                    <a:p>
                      <a:pPr lvl="0"/>
                      <a:r>
                        <a:rPr lang="en-AU" sz="1600" dirty="0"/>
                        <a:t>Date</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lvl="0"/>
                      <a:r>
                        <a:rPr lang="en-AU" sz="1600" dirty="0"/>
                        <a:t>Deadlines</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lvl="0"/>
                      <a:r>
                        <a:rPr lang="en-AU" sz="1600" dirty="0"/>
                        <a:t>Action </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869931157"/>
                  </a:ext>
                </a:extLst>
              </a:tr>
              <a:tr h="370840">
                <a:tc>
                  <a:txBody>
                    <a:bodyPr/>
                    <a:lstStyle/>
                    <a:p>
                      <a:pPr lvl="0"/>
                      <a:r>
                        <a:rPr lang="en-AU" sz="1600" dirty="0"/>
                        <a:t>February</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r>
                        <a:rPr lang="en-AU" sz="1600" dirty="0"/>
                        <a:t>First Monday in February</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r>
                        <a:rPr lang="en-AU" sz="1600" dirty="0"/>
                        <a:t>Shire Community Grants Program </a:t>
                      </a:r>
                      <a:r>
                        <a:rPr lang="en-AU" sz="1600" b="1" dirty="0">
                          <a:solidFill>
                            <a:schemeClr val="tx1"/>
                          </a:solidFill>
                        </a:rPr>
                        <a:t>opens</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857343702"/>
                  </a:ext>
                </a:extLst>
              </a:tr>
              <a:tr h="370840">
                <a:tc>
                  <a:txBody>
                    <a:bodyPr/>
                    <a:lstStyle/>
                    <a:p>
                      <a:pPr lvl="0"/>
                      <a:r>
                        <a:rPr lang="en-AU" sz="1600" dirty="0"/>
                        <a:t>March</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vl="0"/>
                      <a:r>
                        <a:rPr lang="en-AU" sz="1600" dirty="0"/>
                        <a:t>Third Friday in March</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vl="0"/>
                      <a:r>
                        <a:rPr lang="en-AU" sz="1600" dirty="0"/>
                        <a:t>Shire Community Grants Program </a:t>
                      </a:r>
                      <a:r>
                        <a:rPr lang="en-AU" sz="1600" b="1" dirty="0">
                          <a:solidFill>
                            <a:schemeClr val="tx1"/>
                          </a:solidFill>
                        </a:rPr>
                        <a:t>closes</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826211706"/>
                  </a:ext>
                </a:extLst>
              </a:tr>
              <a:tr h="213764">
                <a:tc gridSpan="2">
                  <a:txBody>
                    <a:bodyPr/>
                    <a:lstStyle/>
                    <a:p>
                      <a:pPr lvl="0"/>
                      <a:r>
                        <a:rPr lang="en-AU" sz="1600" dirty="0"/>
                        <a:t>April – July</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lvl="0"/>
                      <a:endParaRPr lang="en-AU" sz="1600" dirty="0"/>
                    </a:p>
                  </a:txBody>
                  <a:tcPr marL="144000" marT="72000" marB="72000">
                    <a:solidFill>
                      <a:srgbClr val="0070C0"/>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Council assessment of applications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a:t>Adoption of Annual Budget</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560106862"/>
                  </a:ext>
                </a:extLst>
              </a:tr>
              <a:tr h="370840">
                <a:tc>
                  <a:txBody>
                    <a:bodyPr/>
                    <a:lstStyle/>
                    <a:p>
                      <a:pPr lvl="0"/>
                      <a:r>
                        <a:rPr lang="en-AU" sz="1600" dirty="0"/>
                        <a:t>August</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vl="0"/>
                      <a:r>
                        <a:rPr lang="en-AU" sz="1600" dirty="0"/>
                        <a:t>Last business day in August</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vl="0"/>
                      <a:r>
                        <a:rPr lang="en-AU" sz="1600" dirty="0"/>
                        <a:t>Letter sent advising outcome of application</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97098488"/>
                  </a:ext>
                </a:extLst>
              </a:tr>
              <a:tr h="370840">
                <a:tc>
                  <a:txBody>
                    <a:bodyPr/>
                    <a:lstStyle/>
                    <a:p>
                      <a:pPr lvl="0"/>
                      <a:r>
                        <a:rPr lang="en-AU" sz="1600" dirty="0"/>
                        <a:t>September</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r>
                        <a:rPr lang="en-AU" sz="1600" dirty="0"/>
                        <a:t>Last Friday in September</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lvl="0"/>
                      <a:r>
                        <a:rPr lang="en-AU" sz="1600" dirty="0"/>
                        <a:t>Deadline for returning Funding Agreement by successful applicants</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202111144"/>
                  </a:ext>
                </a:extLst>
              </a:tr>
              <a:tr h="370840">
                <a:tc>
                  <a:txBody>
                    <a:bodyPr/>
                    <a:lstStyle/>
                    <a:p>
                      <a:pPr lvl="0"/>
                      <a:r>
                        <a:rPr lang="en-AU" sz="1600" dirty="0"/>
                        <a:t>May</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vl="0"/>
                      <a:r>
                        <a:rPr lang="en-AU" sz="1600" dirty="0"/>
                        <a:t>Last business day in May</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lvl="0"/>
                      <a:r>
                        <a:rPr lang="en-AU" sz="1600" dirty="0"/>
                        <a:t>Project/event acquittal &amp; final invoice due</a:t>
                      </a:r>
                    </a:p>
                  </a:txBody>
                  <a:tcPr marL="144000" marT="72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660877919"/>
                  </a:ext>
                </a:extLst>
              </a:tr>
            </a:tbl>
          </a:graphicData>
        </a:graphic>
      </p:graphicFrame>
    </p:spTree>
    <p:extLst>
      <p:ext uri="{BB962C8B-B14F-4D97-AF65-F5344CB8AC3E}">
        <p14:creationId xmlns:p14="http://schemas.microsoft.com/office/powerpoint/2010/main" val="205657745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2DAC18-E623-0546-920C-6676DF6BBA3F}"/>
              </a:ext>
            </a:extLst>
          </p:cNvPr>
          <p:cNvPicPr>
            <a:picLocks noChangeAspect="1"/>
          </p:cNvPicPr>
          <p:nvPr/>
        </p:nvPicPr>
        <p:blipFill rotWithShape="1">
          <a:blip r:embed="rId3"/>
          <a:srcRect b="15709"/>
          <a:stretch/>
        </p:blipFill>
        <p:spPr>
          <a:xfrm>
            <a:off x="0" y="10"/>
            <a:ext cx="12204000" cy="685798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933060" y="0"/>
            <a:ext cx="10679819" cy="6857990"/>
          </a:xfrm>
        </p:spPr>
        <p:txBody>
          <a:bodyPr anchor="ctr">
            <a:noAutofit/>
          </a:bodyPr>
          <a:lstStyle/>
          <a:p>
            <a:pPr algn="l"/>
            <a:r>
              <a:rPr lang="en-US" sz="11700" b="1" dirty="0">
                <a:solidFill>
                  <a:srgbClr val="FFFF00"/>
                </a:solidFill>
                <a:effectLst>
                  <a:glow rad="38100">
                    <a:schemeClr val="bg1">
                      <a:lumMod val="65000"/>
                      <a:lumOff val="35000"/>
                      <a:alpha val="50000"/>
                    </a:schemeClr>
                  </a:glow>
                  <a:outerShdw blurRad="50800" dist="38100" dir="2700000" algn="tl" rotWithShape="0">
                    <a:prstClr val="black">
                      <a:alpha val="40000"/>
                    </a:prstClr>
                  </a:outerShdw>
                </a:effectLst>
              </a:rPr>
              <a:t>Getting ACQUITTAL</a:t>
            </a:r>
            <a:br>
              <a:rPr lang="en-US" sz="11700" b="1" dirty="0">
                <a:effectLst>
                  <a:glow rad="38100">
                    <a:schemeClr val="bg1">
                      <a:lumMod val="65000"/>
                      <a:lumOff val="35000"/>
                      <a:alpha val="50000"/>
                    </a:schemeClr>
                  </a:glow>
                  <a:outerShdw blurRad="50800" dist="38100" dir="2700000" algn="tl" rotWithShape="0">
                    <a:prstClr val="black">
                      <a:alpha val="40000"/>
                    </a:prstClr>
                  </a:outerShdw>
                </a:effectLst>
              </a:rPr>
            </a:br>
            <a:r>
              <a:rPr lang="en-US" sz="11700" dirty="0">
                <a:solidFill>
                  <a:schemeClr val="tx1"/>
                </a:solidFill>
                <a:effectLst>
                  <a:glow rad="38100">
                    <a:schemeClr val="bg1">
                      <a:lumMod val="65000"/>
                      <a:lumOff val="35000"/>
                      <a:alpha val="50000"/>
                    </a:schemeClr>
                  </a:glow>
                  <a:outerShdw blurRad="50800" dist="38100" dir="2700000" algn="tl" rotWithShape="0">
                    <a:prstClr val="black">
                      <a:alpha val="40000"/>
                    </a:prstClr>
                  </a:outerShdw>
                </a:effectLst>
              </a:rPr>
              <a:t>ready</a:t>
            </a:r>
            <a:endParaRPr lang="en-US" sz="11700" b="1" dirty="0">
              <a:effectLst>
                <a:glow rad="38100">
                  <a:schemeClr val="bg1">
                    <a:lumMod val="65000"/>
                    <a:lumOff val="35000"/>
                    <a:alpha val="50000"/>
                  </a:schemeClr>
                </a:glow>
                <a:outerShdw blurRad="50800" dist="38100" dir="2700000" algn="tl" rotWithShape="0">
                  <a:prstClr val="black">
                    <a:alpha val="40000"/>
                  </a:prstClr>
                </a:outerShdw>
              </a:effectLst>
            </a:endParaRPr>
          </a:p>
        </p:txBody>
      </p:sp>
      <p:pic>
        <p:nvPicPr>
          <p:cNvPr id="5" name="Picture 4" descr="Company name&#10;&#10;Description automatically generated with medium confidence">
            <a:extLst>
              <a:ext uri="{FF2B5EF4-FFF2-40B4-BE49-F238E27FC236}">
                <a16:creationId xmlns:a16="http://schemas.microsoft.com/office/drawing/2014/main" id="{D8F1CB5B-A503-4A87-96DF-22C38846A4E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Tree>
    <p:extLst>
      <p:ext uri="{BB962C8B-B14F-4D97-AF65-F5344CB8AC3E}">
        <p14:creationId xmlns:p14="http://schemas.microsoft.com/office/powerpoint/2010/main" val="97410597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47500" lnSpcReduction="200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300" b="1" dirty="0">
                <a:solidFill>
                  <a:srgbClr val="FFFF00"/>
                </a:solidFill>
              </a:rPr>
              <a:t>Shire</a:t>
            </a:r>
            <a:r>
              <a:rPr lang="en-US" sz="3200" b="1" dirty="0">
                <a:solidFill>
                  <a:srgbClr val="FFFF00"/>
                </a:solidFill>
              </a:rPr>
              <a:t> </a:t>
            </a:r>
            <a:r>
              <a:rPr lang="en-US" sz="6200" b="1" dirty="0">
                <a:solidFill>
                  <a:srgbClr val="FFFF00"/>
                </a:solidFill>
              </a:rPr>
              <a:t>of</a:t>
            </a:r>
            <a:r>
              <a:rPr lang="en-US" sz="3200" b="1" dirty="0">
                <a:solidFill>
                  <a:srgbClr val="FFFF00"/>
                </a:solidFill>
              </a:rPr>
              <a:t> </a:t>
            </a:r>
            <a:r>
              <a:rPr lang="en-US" sz="6200" b="1" dirty="0">
                <a:solidFill>
                  <a:srgbClr val="FFFF00"/>
                </a:solidFill>
              </a:rPr>
              <a:t>Gingin</a:t>
            </a:r>
            <a:r>
              <a:rPr lang="en-US" sz="3200" b="1" dirty="0">
                <a:solidFill>
                  <a:srgbClr val="FFFF00"/>
                </a:solidFill>
              </a:rPr>
              <a:t> </a:t>
            </a:r>
            <a:r>
              <a:rPr lang="en-US" sz="6200" b="1" dirty="0">
                <a:solidFill>
                  <a:srgbClr val="FFFF00"/>
                </a:solidFill>
              </a:rPr>
              <a:t>community</a:t>
            </a:r>
            <a:r>
              <a:rPr lang="en-US" sz="3200" dirty="0">
                <a:solidFill>
                  <a:srgbClr val="FFFF00"/>
                </a:solidFill>
              </a:rPr>
              <a:t> </a:t>
            </a:r>
            <a:r>
              <a:rPr lang="en-US" sz="6200" b="1" dirty="0">
                <a:solidFill>
                  <a:srgbClr val="FFFF00"/>
                </a:solidFill>
              </a:rPr>
              <a:t>grants</a:t>
            </a:r>
            <a:r>
              <a:rPr lang="en-US" sz="3200" dirty="0">
                <a:solidFill>
                  <a:srgbClr val="FFFF00"/>
                </a:solidFill>
              </a:rPr>
              <a:t> </a:t>
            </a:r>
            <a:r>
              <a:rPr lang="en-US" sz="6200" b="1" dirty="0">
                <a:solidFill>
                  <a:schemeClr val="tx1"/>
                </a:solidFill>
              </a:rPr>
              <a:t>program</a:t>
            </a:r>
          </a:p>
        </p:txBody>
      </p:sp>
      <p:pic>
        <p:nvPicPr>
          <p:cNvPr id="3" name="Picture 2">
            <a:extLst>
              <a:ext uri="{FF2B5EF4-FFF2-40B4-BE49-F238E27FC236}">
                <a16:creationId xmlns:a16="http://schemas.microsoft.com/office/drawing/2014/main" id="{D19A5406-27C5-C2FA-B71B-4E230B656EF8}"/>
              </a:ext>
            </a:extLst>
          </p:cNvPr>
          <p:cNvPicPr>
            <a:picLocks noChangeAspect="1"/>
          </p:cNvPicPr>
          <p:nvPr/>
        </p:nvPicPr>
        <p:blipFill>
          <a:blip r:embed="rId5"/>
          <a:stretch>
            <a:fillRect/>
          </a:stretch>
        </p:blipFill>
        <p:spPr>
          <a:xfrm>
            <a:off x="663768" y="2268369"/>
            <a:ext cx="2328874" cy="499915"/>
          </a:xfrm>
          <a:prstGeom prst="rect">
            <a:avLst/>
          </a:prstGeom>
        </p:spPr>
      </p:pic>
      <p:sp>
        <p:nvSpPr>
          <p:cNvPr id="5" name="TextBox 4">
            <a:extLst>
              <a:ext uri="{FF2B5EF4-FFF2-40B4-BE49-F238E27FC236}">
                <a16:creationId xmlns:a16="http://schemas.microsoft.com/office/drawing/2014/main" id="{A038E24B-4A47-C800-E5EE-CD1BBFDCFAD5}"/>
              </a:ext>
            </a:extLst>
          </p:cNvPr>
          <p:cNvSpPr txBox="1"/>
          <p:nvPr/>
        </p:nvSpPr>
        <p:spPr>
          <a:xfrm>
            <a:off x="3200673" y="2268369"/>
            <a:ext cx="8276949" cy="1477328"/>
          </a:xfrm>
          <a:prstGeom prst="rect">
            <a:avLst/>
          </a:prstGeom>
          <a:noFill/>
        </p:spPr>
        <p:txBody>
          <a:bodyPr wrap="square" rtlCol="0">
            <a:spAutoFit/>
          </a:bodyPr>
          <a:lstStyle/>
          <a:p>
            <a:pPr algn="just">
              <a:spcAft>
                <a:spcPts val="1200"/>
              </a:spcAft>
            </a:pPr>
            <a:r>
              <a:rPr lang="en-AU" dirty="0"/>
              <a:t>Acquitting a grant means accurately reporting on the funded activities and the expenditure of the funding. Grant acquittal reports are required on completion of your project, and are used to confirm the following: that the funding has been used for the purpose intended in the funding application and the terms of the funding agreement have been met.</a:t>
            </a:r>
          </a:p>
        </p:txBody>
      </p:sp>
      <p:sp>
        <p:nvSpPr>
          <p:cNvPr id="7" name="Freeform: Shape 6">
            <a:extLst>
              <a:ext uri="{FF2B5EF4-FFF2-40B4-BE49-F238E27FC236}">
                <a16:creationId xmlns:a16="http://schemas.microsoft.com/office/drawing/2014/main" id="{FF646A5C-E92C-660D-FEEF-75AC921902DE}"/>
              </a:ext>
            </a:extLst>
          </p:cNvPr>
          <p:cNvSpPr/>
          <p:nvPr/>
        </p:nvSpPr>
        <p:spPr>
          <a:xfrm>
            <a:off x="719090" y="1197504"/>
            <a:ext cx="5699260"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dirty="0"/>
              <a:t>Acquittal Process</a:t>
            </a:r>
            <a:endParaRPr lang="en-US" sz="3100" kern="1200" dirty="0"/>
          </a:p>
        </p:txBody>
      </p:sp>
      <p:sp>
        <p:nvSpPr>
          <p:cNvPr id="8" name="Rectangle: Rounded Corners 7">
            <a:extLst>
              <a:ext uri="{FF2B5EF4-FFF2-40B4-BE49-F238E27FC236}">
                <a16:creationId xmlns:a16="http://schemas.microsoft.com/office/drawing/2014/main" id="{C4E0C550-C402-9EDC-81FD-A57AC97DDDD0}"/>
              </a:ext>
            </a:extLst>
          </p:cNvPr>
          <p:cNvSpPr/>
          <p:nvPr/>
        </p:nvSpPr>
        <p:spPr>
          <a:xfrm>
            <a:off x="719093" y="4425977"/>
            <a:ext cx="2290440" cy="701967"/>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r>
              <a:rPr lang="en-AU" dirty="0"/>
              <a:t>What to include in it</a:t>
            </a:r>
          </a:p>
        </p:txBody>
      </p:sp>
      <p:sp>
        <p:nvSpPr>
          <p:cNvPr id="9" name="TextBox 8">
            <a:extLst>
              <a:ext uri="{FF2B5EF4-FFF2-40B4-BE49-F238E27FC236}">
                <a16:creationId xmlns:a16="http://schemas.microsoft.com/office/drawing/2014/main" id="{A9841294-0CB8-FEE2-B74A-C07D8752D7E8}"/>
              </a:ext>
            </a:extLst>
          </p:cNvPr>
          <p:cNvSpPr txBox="1"/>
          <p:nvPr/>
        </p:nvSpPr>
        <p:spPr>
          <a:xfrm>
            <a:off x="3200674" y="4389280"/>
            <a:ext cx="8276949" cy="1938992"/>
          </a:xfrm>
          <a:prstGeom prst="rect">
            <a:avLst/>
          </a:prstGeom>
          <a:noFill/>
        </p:spPr>
        <p:txBody>
          <a:bodyPr wrap="square" rtlCol="0">
            <a:spAutoFit/>
          </a:bodyPr>
          <a:lstStyle/>
          <a:p>
            <a:pPr marL="285750" indent="-285750">
              <a:spcAft>
                <a:spcPts val="1200"/>
              </a:spcAft>
              <a:buFontTx/>
              <a:buChar char="-"/>
            </a:pPr>
            <a:r>
              <a:rPr lang="en-AU" dirty="0"/>
              <a:t>Photos of project/event</a:t>
            </a:r>
          </a:p>
          <a:p>
            <a:pPr marL="285750" indent="-285750">
              <a:spcAft>
                <a:spcPts val="1200"/>
              </a:spcAft>
              <a:buFontTx/>
              <a:buChar char="-"/>
            </a:pPr>
            <a:r>
              <a:rPr lang="en-AU" dirty="0"/>
              <a:t>Promotional material for the project/event showing inclusion of Shire logo </a:t>
            </a:r>
          </a:p>
          <a:p>
            <a:pPr marL="285750" indent="-285750">
              <a:spcAft>
                <a:spcPts val="1200"/>
              </a:spcAft>
              <a:buFontTx/>
              <a:buChar char="-"/>
            </a:pPr>
            <a:r>
              <a:rPr lang="en-AU" dirty="0"/>
              <a:t>Receipts of purchases </a:t>
            </a:r>
          </a:p>
          <a:p>
            <a:pPr marL="285750" indent="-285750">
              <a:spcAft>
                <a:spcPts val="1200"/>
              </a:spcAft>
              <a:buFontTx/>
              <a:buChar char="-"/>
            </a:pPr>
            <a:r>
              <a:rPr lang="en-AU" dirty="0"/>
              <a:t>Copies of invoices paid</a:t>
            </a:r>
          </a:p>
        </p:txBody>
      </p:sp>
    </p:spTree>
    <p:extLst>
      <p:ext uri="{BB962C8B-B14F-4D97-AF65-F5344CB8AC3E}">
        <p14:creationId xmlns:p14="http://schemas.microsoft.com/office/powerpoint/2010/main" val="22507686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47500" lnSpcReduction="200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300" b="1" dirty="0">
                <a:solidFill>
                  <a:srgbClr val="FFFF00"/>
                </a:solidFill>
              </a:rPr>
              <a:t>Shire</a:t>
            </a:r>
            <a:r>
              <a:rPr lang="en-US" sz="3200" b="1" dirty="0">
                <a:solidFill>
                  <a:srgbClr val="FFFF00"/>
                </a:solidFill>
              </a:rPr>
              <a:t> </a:t>
            </a:r>
            <a:r>
              <a:rPr lang="en-US" sz="6200" b="1" dirty="0">
                <a:solidFill>
                  <a:srgbClr val="FFFF00"/>
                </a:solidFill>
              </a:rPr>
              <a:t>of</a:t>
            </a:r>
            <a:r>
              <a:rPr lang="en-US" sz="3200" b="1" dirty="0">
                <a:solidFill>
                  <a:srgbClr val="FFFF00"/>
                </a:solidFill>
              </a:rPr>
              <a:t> </a:t>
            </a:r>
            <a:r>
              <a:rPr lang="en-US" sz="6200" b="1" dirty="0">
                <a:solidFill>
                  <a:srgbClr val="FFFF00"/>
                </a:solidFill>
              </a:rPr>
              <a:t>Gingin</a:t>
            </a:r>
            <a:r>
              <a:rPr lang="en-US" sz="3200" b="1" dirty="0">
                <a:solidFill>
                  <a:srgbClr val="FFFF00"/>
                </a:solidFill>
              </a:rPr>
              <a:t> </a:t>
            </a:r>
            <a:r>
              <a:rPr lang="en-US" sz="6200" b="1" dirty="0">
                <a:solidFill>
                  <a:srgbClr val="FFFF00"/>
                </a:solidFill>
              </a:rPr>
              <a:t>community</a:t>
            </a:r>
            <a:r>
              <a:rPr lang="en-US" sz="3200" dirty="0">
                <a:solidFill>
                  <a:srgbClr val="FFFF00"/>
                </a:solidFill>
              </a:rPr>
              <a:t> </a:t>
            </a:r>
            <a:r>
              <a:rPr lang="en-US" sz="6200" b="1" dirty="0">
                <a:solidFill>
                  <a:srgbClr val="FFFF00"/>
                </a:solidFill>
              </a:rPr>
              <a:t>grants</a:t>
            </a:r>
            <a:r>
              <a:rPr lang="en-US" sz="3200" dirty="0">
                <a:solidFill>
                  <a:srgbClr val="FFFF00"/>
                </a:solidFill>
              </a:rPr>
              <a:t> </a:t>
            </a:r>
            <a:r>
              <a:rPr lang="en-US" sz="6200" b="1" dirty="0">
                <a:solidFill>
                  <a:schemeClr val="tx1"/>
                </a:solidFill>
              </a:rPr>
              <a:t>program</a:t>
            </a:r>
          </a:p>
        </p:txBody>
      </p:sp>
      <p:sp>
        <p:nvSpPr>
          <p:cNvPr id="5" name="TextBox 4">
            <a:extLst>
              <a:ext uri="{FF2B5EF4-FFF2-40B4-BE49-F238E27FC236}">
                <a16:creationId xmlns:a16="http://schemas.microsoft.com/office/drawing/2014/main" id="{A038E24B-4A47-C800-E5EE-CD1BBFDCFAD5}"/>
              </a:ext>
            </a:extLst>
          </p:cNvPr>
          <p:cNvSpPr txBox="1"/>
          <p:nvPr/>
        </p:nvSpPr>
        <p:spPr>
          <a:xfrm>
            <a:off x="808347" y="2250738"/>
            <a:ext cx="8276949" cy="3939540"/>
          </a:xfrm>
          <a:prstGeom prst="rect">
            <a:avLst/>
          </a:prstGeom>
          <a:noFill/>
        </p:spPr>
        <p:txBody>
          <a:bodyPr wrap="square" rtlCol="0">
            <a:spAutoFit/>
          </a:bodyPr>
          <a:lstStyle/>
          <a:p>
            <a:pPr algn="just">
              <a:spcAft>
                <a:spcPts val="1200"/>
              </a:spcAft>
            </a:pPr>
            <a:r>
              <a:rPr lang="en-AU" dirty="0"/>
              <a:t>Your acquittal will be due </a:t>
            </a:r>
            <a:r>
              <a:rPr lang="en-AU" b="1" dirty="0"/>
              <a:t>31 May 2024. </a:t>
            </a:r>
          </a:p>
          <a:p>
            <a:pPr algn="just">
              <a:spcAft>
                <a:spcPts val="1200"/>
              </a:spcAft>
            </a:pPr>
            <a:r>
              <a:rPr lang="en-AU" dirty="0"/>
              <a:t>You can start the acquittal process straight away by saving documentation electronically or printing: </a:t>
            </a:r>
          </a:p>
          <a:p>
            <a:pPr marL="285750" indent="-285750" algn="just">
              <a:spcAft>
                <a:spcPts val="1200"/>
              </a:spcAft>
              <a:buFont typeface="Arial" panose="020B0604020202020204" pitchFamily="34" charset="0"/>
              <a:buChar char="•"/>
            </a:pPr>
            <a:r>
              <a:rPr lang="en-AU" dirty="0"/>
              <a:t>copies of receipts from purchases or invoice payments </a:t>
            </a:r>
          </a:p>
          <a:p>
            <a:pPr marL="285750" indent="-285750" algn="just">
              <a:spcAft>
                <a:spcPts val="1200"/>
              </a:spcAft>
              <a:buFont typeface="Arial" panose="020B0604020202020204" pitchFamily="34" charset="0"/>
              <a:buChar char="•"/>
            </a:pPr>
            <a:r>
              <a:rPr lang="en-AU" dirty="0"/>
              <a:t>Posters of event/project</a:t>
            </a:r>
          </a:p>
          <a:p>
            <a:pPr marL="285750" indent="-285750" algn="just">
              <a:spcAft>
                <a:spcPts val="1200"/>
              </a:spcAft>
              <a:buFont typeface="Arial" panose="020B0604020202020204" pitchFamily="34" charset="0"/>
              <a:buChar char="•"/>
            </a:pPr>
            <a:r>
              <a:rPr lang="en-AU" dirty="0"/>
              <a:t>Advertising done on the event – Social media posts, newspaper cuttings</a:t>
            </a:r>
          </a:p>
          <a:p>
            <a:pPr marL="285750" indent="-285750" algn="just">
              <a:spcAft>
                <a:spcPts val="1200"/>
              </a:spcAft>
              <a:buFont typeface="Arial" panose="020B0604020202020204" pitchFamily="34" charset="0"/>
              <a:buChar char="•"/>
            </a:pPr>
            <a:r>
              <a:rPr lang="en-AU" dirty="0"/>
              <a:t>Photos of progress shots (if not an event) </a:t>
            </a:r>
          </a:p>
          <a:p>
            <a:pPr marL="285750" indent="-285750" algn="just">
              <a:spcAft>
                <a:spcPts val="1200"/>
              </a:spcAft>
              <a:buFont typeface="Arial" panose="020B0604020202020204" pitchFamily="34" charset="0"/>
              <a:buChar char="•"/>
            </a:pPr>
            <a:r>
              <a:rPr lang="en-AU" dirty="0"/>
              <a:t>Photos of the event </a:t>
            </a:r>
          </a:p>
          <a:p>
            <a:pPr marL="285750" indent="-285750" algn="just">
              <a:spcAft>
                <a:spcPts val="1200"/>
              </a:spcAft>
              <a:buFont typeface="Arial" panose="020B0604020202020204" pitchFamily="34" charset="0"/>
              <a:buChar char="•"/>
            </a:pPr>
            <a:r>
              <a:rPr lang="en-AU" dirty="0"/>
              <a:t>Feedback from community after event </a:t>
            </a:r>
          </a:p>
        </p:txBody>
      </p:sp>
      <p:sp>
        <p:nvSpPr>
          <p:cNvPr id="7" name="Freeform: Shape 6">
            <a:extLst>
              <a:ext uri="{FF2B5EF4-FFF2-40B4-BE49-F238E27FC236}">
                <a16:creationId xmlns:a16="http://schemas.microsoft.com/office/drawing/2014/main" id="{FF646A5C-E92C-660D-FEEF-75AC921902DE}"/>
              </a:ext>
            </a:extLst>
          </p:cNvPr>
          <p:cNvSpPr/>
          <p:nvPr/>
        </p:nvSpPr>
        <p:spPr>
          <a:xfrm>
            <a:off x="719089" y="1197504"/>
            <a:ext cx="2938511"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dirty="0"/>
              <a:t>When to Start</a:t>
            </a:r>
            <a:endParaRPr lang="en-US" sz="3100" kern="1200" dirty="0"/>
          </a:p>
        </p:txBody>
      </p:sp>
    </p:spTree>
    <p:extLst>
      <p:ext uri="{BB962C8B-B14F-4D97-AF65-F5344CB8AC3E}">
        <p14:creationId xmlns:p14="http://schemas.microsoft.com/office/powerpoint/2010/main" val="207874823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47500" lnSpcReduction="200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6300" b="1" dirty="0">
                <a:solidFill>
                  <a:srgbClr val="FFFF00"/>
                </a:solidFill>
              </a:rPr>
              <a:t>Shire</a:t>
            </a:r>
            <a:r>
              <a:rPr lang="en-US" sz="3200" b="1" dirty="0">
                <a:solidFill>
                  <a:srgbClr val="FFFF00"/>
                </a:solidFill>
              </a:rPr>
              <a:t> </a:t>
            </a:r>
            <a:r>
              <a:rPr lang="en-US" sz="6200" b="1" dirty="0">
                <a:solidFill>
                  <a:srgbClr val="FFFF00"/>
                </a:solidFill>
              </a:rPr>
              <a:t>of</a:t>
            </a:r>
            <a:r>
              <a:rPr lang="en-US" sz="3200" b="1" dirty="0">
                <a:solidFill>
                  <a:srgbClr val="FFFF00"/>
                </a:solidFill>
              </a:rPr>
              <a:t> </a:t>
            </a:r>
            <a:r>
              <a:rPr lang="en-US" sz="6200" b="1" dirty="0">
                <a:solidFill>
                  <a:srgbClr val="FFFF00"/>
                </a:solidFill>
              </a:rPr>
              <a:t>Gingin</a:t>
            </a:r>
            <a:r>
              <a:rPr lang="en-US" sz="3200" b="1" dirty="0">
                <a:solidFill>
                  <a:srgbClr val="FFFF00"/>
                </a:solidFill>
              </a:rPr>
              <a:t> </a:t>
            </a:r>
            <a:r>
              <a:rPr lang="en-US" sz="6200" b="1" dirty="0">
                <a:solidFill>
                  <a:srgbClr val="FFFF00"/>
                </a:solidFill>
              </a:rPr>
              <a:t>community</a:t>
            </a:r>
            <a:r>
              <a:rPr lang="en-US" sz="3200" dirty="0">
                <a:solidFill>
                  <a:srgbClr val="FFFF00"/>
                </a:solidFill>
              </a:rPr>
              <a:t> </a:t>
            </a:r>
            <a:r>
              <a:rPr lang="en-US" sz="6200" b="1" dirty="0">
                <a:solidFill>
                  <a:srgbClr val="FFFF00"/>
                </a:solidFill>
              </a:rPr>
              <a:t>grants</a:t>
            </a:r>
            <a:r>
              <a:rPr lang="en-US" sz="3200" dirty="0">
                <a:solidFill>
                  <a:srgbClr val="FFFF00"/>
                </a:solidFill>
              </a:rPr>
              <a:t> </a:t>
            </a:r>
            <a:r>
              <a:rPr lang="en-US" sz="6200" b="1" dirty="0">
                <a:solidFill>
                  <a:schemeClr val="tx1"/>
                </a:solidFill>
              </a:rPr>
              <a:t>program</a:t>
            </a:r>
          </a:p>
        </p:txBody>
      </p:sp>
      <p:sp>
        <p:nvSpPr>
          <p:cNvPr id="7" name="Freeform: Shape 6">
            <a:extLst>
              <a:ext uri="{FF2B5EF4-FFF2-40B4-BE49-F238E27FC236}">
                <a16:creationId xmlns:a16="http://schemas.microsoft.com/office/drawing/2014/main" id="{FF646A5C-E92C-660D-FEEF-75AC921902DE}"/>
              </a:ext>
            </a:extLst>
          </p:cNvPr>
          <p:cNvSpPr/>
          <p:nvPr/>
        </p:nvSpPr>
        <p:spPr>
          <a:xfrm>
            <a:off x="719090" y="1197504"/>
            <a:ext cx="3140530"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kern="1200" dirty="0"/>
              <a:t>Acquittal Form </a:t>
            </a:r>
          </a:p>
        </p:txBody>
      </p:sp>
      <p:sp>
        <p:nvSpPr>
          <p:cNvPr id="2" name="TextBox 1">
            <a:extLst>
              <a:ext uri="{FF2B5EF4-FFF2-40B4-BE49-F238E27FC236}">
                <a16:creationId xmlns:a16="http://schemas.microsoft.com/office/drawing/2014/main" id="{DE4A005B-7B00-C794-8119-25B61FB6B708}"/>
              </a:ext>
            </a:extLst>
          </p:cNvPr>
          <p:cNvSpPr txBox="1"/>
          <p:nvPr/>
        </p:nvSpPr>
        <p:spPr>
          <a:xfrm>
            <a:off x="808347" y="2137373"/>
            <a:ext cx="11004425" cy="646331"/>
          </a:xfrm>
          <a:prstGeom prst="rect">
            <a:avLst/>
          </a:prstGeom>
          <a:noFill/>
        </p:spPr>
        <p:txBody>
          <a:bodyPr wrap="square" rtlCol="0">
            <a:spAutoFit/>
          </a:bodyPr>
          <a:lstStyle/>
          <a:p>
            <a:pPr algn="just">
              <a:spcAft>
                <a:spcPts val="1200"/>
              </a:spcAft>
            </a:pPr>
            <a:r>
              <a:rPr lang="en-AU" dirty="0"/>
              <a:t>The acquittal form will be provided to you at approval of your grant and in email reminders. You can also request a form at </a:t>
            </a:r>
            <a:r>
              <a:rPr lang="en-AU" dirty="0">
                <a:hlinkClick r:id="rId5"/>
              </a:rPr>
              <a:t>grants@gingin.wa.gov.au</a:t>
            </a:r>
            <a:r>
              <a:rPr lang="en-AU" dirty="0"/>
              <a:t> </a:t>
            </a:r>
          </a:p>
        </p:txBody>
      </p:sp>
      <p:pic>
        <p:nvPicPr>
          <p:cNvPr id="4" name="Picture 3">
            <a:extLst>
              <a:ext uri="{FF2B5EF4-FFF2-40B4-BE49-F238E27FC236}">
                <a16:creationId xmlns:a16="http://schemas.microsoft.com/office/drawing/2014/main" id="{6B53701C-FA5B-E7FA-F983-CC5A0E8ADE3E}"/>
              </a:ext>
            </a:extLst>
          </p:cNvPr>
          <p:cNvPicPr>
            <a:picLocks noChangeAspect="1"/>
          </p:cNvPicPr>
          <p:nvPr/>
        </p:nvPicPr>
        <p:blipFill>
          <a:blip r:embed="rId6"/>
          <a:stretch>
            <a:fillRect/>
          </a:stretch>
        </p:blipFill>
        <p:spPr>
          <a:xfrm>
            <a:off x="4763386" y="3024660"/>
            <a:ext cx="7219507" cy="3359615"/>
          </a:xfrm>
          <a:prstGeom prst="rect">
            <a:avLst/>
          </a:prstGeom>
        </p:spPr>
      </p:pic>
      <p:sp>
        <p:nvSpPr>
          <p:cNvPr id="5" name="TextBox 4">
            <a:extLst>
              <a:ext uri="{FF2B5EF4-FFF2-40B4-BE49-F238E27FC236}">
                <a16:creationId xmlns:a16="http://schemas.microsoft.com/office/drawing/2014/main" id="{72CDF320-2978-1DD0-ED06-C04C4E74D845}"/>
              </a:ext>
            </a:extLst>
          </p:cNvPr>
          <p:cNvSpPr txBox="1"/>
          <p:nvPr/>
        </p:nvSpPr>
        <p:spPr>
          <a:xfrm>
            <a:off x="808347" y="2783704"/>
            <a:ext cx="3788735" cy="3908762"/>
          </a:xfrm>
          <a:prstGeom prst="rect">
            <a:avLst/>
          </a:prstGeom>
          <a:noFill/>
        </p:spPr>
        <p:txBody>
          <a:bodyPr wrap="square" rtlCol="0">
            <a:spAutoFit/>
          </a:bodyPr>
          <a:lstStyle/>
          <a:p>
            <a:pPr algn="just">
              <a:spcAft>
                <a:spcPts val="1200"/>
              </a:spcAft>
            </a:pPr>
            <a:r>
              <a:rPr lang="en-AU" dirty="0"/>
              <a:t>The Acquittal form will ask questions like: </a:t>
            </a:r>
          </a:p>
          <a:p>
            <a:pPr marL="285750" indent="-285750" algn="just">
              <a:spcAft>
                <a:spcPts val="1200"/>
              </a:spcAft>
              <a:buFontTx/>
              <a:buChar char="-"/>
            </a:pPr>
            <a:r>
              <a:rPr lang="en-AU" dirty="0"/>
              <a:t>Organisation details</a:t>
            </a:r>
          </a:p>
          <a:p>
            <a:pPr marL="285750" indent="-285750" algn="just">
              <a:spcAft>
                <a:spcPts val="1200"/>
              </a:spcAft>
              <a:buFontTx/>
              <a:buChar char="-"/>
            </a:pPr>
            <a:r>
              <a:rPr lang="en-AU" dirty="0"/>
              <a:t>Contact person</a:t>
            </a:r>
          </a:p>
          <a:p>
            <a:pPr marL="285750" indent="-285750" algn="just">
              <a:spcAft>
                <a:spcPts val="1200"/>
              </a:spcAft>
              <a:buFontTx/>
              <a:buChar char="-"/>
            </a:pPr>
            <a:r>
              <a:rPr lang="en-AU" dirty="0"/>
              <a:t>Declaration to sign </a:t>
            </a:r>
          </a:p>
          <a:p>
            <a:pPr marL="285750" indent="-285750" algn="just">
              <a:spcAft>
                <a:spcPts val="1200"/>
              </a:spcAft>
              <a:buFontTx/>
              <a:buChar char="-"/>
            </a:pPr>
            <a:r>
              <a:rPr lang="en-AU" dirty="0"/>
              <a:t>Few questions about what the funds were used on, how the project went, evidence of the project/event</a:t>
            </a:r>
          </a:p>
          <a:p>
            <a:pPr marL="285750" indent="-285750" algn="just">
              <a:spcAft>
                <a:spcPts val="1200"/>
              </a:spcAft>
              <a:buFontTx/>
              <a:buChar char="-"/>
            </a:pPr>
            <a:r>
              <a:rPr lang="en-AU" dirty="0"/>
              <a:t>Table to list income and expenditure  </a:t>
            </a:r>
          </a:p>
        </p:txBody>
      </p:sp>
    </p:spTree>
    <p:extLst>
      <p:ext uri="{BB962C8B-B14F-4D97-AF65-F5344CB8AC3E}">
        <p14:creationId xmlns:p14="http://schemas.microsoft.com/office/powerpoint/2010/main" val="195459050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people working on laptops&#10;&#10;Description automatically generated with medium confidence">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t="6936" b="8795"/>
          <a:stretch/>
        </p:blipFill>
        <p:spPr>
          <a:xfrm>
            <a:off x="20" y="10"/>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a:normAutofit/>
          </a:bodyPr>
          <a:lstStyle/>
          <a:p>
            <a:r>
              <a:rPr lang="en-US" sz="8800" b="1" dirty="0">
                <a:solidFill>
                  <a:srgbClr val="FFFF00"/>
                </a:solidFill>
                <a:effectLst>
                  <a:glow rad="38100">
                    <a:schemeClr val="bg1">
                      <a:lumMod val="65000"/>
                      <a:lumOff val="35000"/>
                      <a:alpha val="50000"/>
                    </a:schemeClr>
                  </a:glow>
                  <a:outerShdw blurRad="50800" dist="38100" dir="2700000" algn="tl" rotWithShape="0">
                    <a:prstClr val="black">
                      <a:alpha val="40000"/>
                    </a:prstClr>
                  </a:outerShdw>
                </a:effectLst>
              </a:rPr>
              <a:t>Thank </a:t>
            </a:r>
            <a:br>
              <a:rPr lang="en-US" sz="8800" b="1" dirty="0">
                <a:solidFill>
                  <a:srgbClr val="FFFF00"/>
                </a:solidFill>
                <a:effectLst>
                  <a:glow rad="38100">
                    <a:schemeClr val="bg1">
                      <a:lumMod val="65000"/>
                      <a:lumOff val="35000"/>
                      <a:alpha val="50000"/>
                    </a:schemeClr>
                  </a:glow>
                  <a:outerShdw blurRad="50800" dist="38100" dir="2700000" algn="tl" rotWithShape="0">
                    <a:prstClr val="black">
                      <a:alpha val="40000"/>
                    </a:prstClr>
                  </a:outerShdw>
                </a:effectLst>
              </a:rPr>
            </a:br>
            <a:r>
              <a:rPr lang="en-US" sz="8800" dirty="0">
                <a:solidFill>
                  <a:srgbClr val="FFFF00"/>
                </a:solidFill>
                <a:effectLst>
                  <a:glow rad="38100">
                    <a:schemeClr val="bg1">
                      <a:lumMod val="65000"/>
                      <a:lumOff val="35000"/>
                      <a:alpha val="50000"/>
                    </a:schemeClr>
                  </a:glow>
                  <a:outerShdw blurRad="50800" dist="38100" dir="2700000" algn="tl" rotWithShape="0">
                    <a:prstClr val="black">
                      <a:alpha val="40000"/>
                    </a:prstClr>
                  </a:outerShdw>
                </a:effectLst>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a:normAutofit fontScale="62500" lnSpcReduction="20000"/>
          </a:bodyPr>
          <a:lstStyle/>
          <a:p>
            <a:r>
              <a:rPr lang="en-US" sz="7200" dirty="0"/>
              <a:t>Any questions contact the grants team on </a:t>
            </a:r>
            <a:r>
              <a:rPr lang="en-US" sz="7200" dirty="0">
                <a:hlinkClick r:id="rId5"/>
              </a:rPr>
              <a:t>grants@gingin.wa.gov.au</a:t>
            </a:r>
            <a:r>
              <a:rPr lang="en-US" sz="7200" dirty="0"/>
              <a:t> </a:t>
            </a:r>
          </a:p>
        </p:txBody>
      </p:sp>
      <p:pic>
        <p:nvPicPr>
          <p:cNvPr id="5" name="Picture 4" descr="Company name&#10;&#10;Description automatically generated with medium confidence">
            <a:extLst>
              <a:ext uri="{FF2B5EF4-FFF2-40B4-BE49-F238E27FC236}">
                <a16:creationId xmlns:a16="http://schemas.microsoft.com/office/drawing/2014/main" id="{83113012-8B00-457B-A564-CB87C86C08E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511192" y="120015"/>
            <a:ext cx="1571052" cy="900000"/>
          </a:xfrm>
          <a:prstGeom prst="rect">
            <a:avLst/>
          </a:prstGeom>
        </p:spPr>
      </p:pic>
    </p:spTree>
    <p:extLst>
      <p:ext uri="{BB962C8B-B14F-4D97-AF65-F5344CB8AC3E}">
        <p14:creationId xmlns:p14="http://schemas.microsoft.com/office/powerpoint/2010/main" val="342232389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people working on laptops&#10;&#10;Description automatically generated with medium confidence">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t="6936" b="8795"/>
          <a:stretch/>
        </p:blipFill>
        <p:spPr>
          <a:xfrm>
            <a:off x="20" y="10"/>
            <a:ext cx="12191980" cy="6857990"/>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83113012-8B00-457B-A564-CB87C86C08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0" name="Title 1">
            <a:extLst>
              <a:ext uri="{FF2B5EF4-FFF2-40B4-BE49-F238E27FC236}">
                <a16:creationId xmlns:a16="http://schemas.microsoft.com/office/drawing/2014/main" id="{B1FA2CDC-1611-4A5B-AE40-7D54DC296EFF}"/>
              </a:ext>
            </a:extLst>
          </p:cNvPr>
          <p:cNvSpPr txBox="1">
            <a:spLocks/>
          </p:cNvSpPr>
          <p:nvPr/>
        </p:nvSpPr>
        <p:spPr>
          <a:xfrm>
            <a:off x="719090" y="337351"/>
            <a:ext cx="8424909" cy="1252187"/>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600" b="1" dirty="0">
                <a:solidFill>
                  <a:srgbClr val="FFFF00"/>
                </a:solidFill>
              </a:rPr>
              <a:t>Shire of </a:t>
            </a:r>
            <a:r>
              <a:rPr lang="en-US" sz="3600" b="1" dirty="0" err="1">
                <a:solidFill>
                  <a:srgbClr val="FFFF00"/>
                </a:solidFill>
              </a:rPr>
              <a:t>gingin</a:t>
            </a:r>
            <a:br>
              <a:rPr lang="en-US" sz="3600" b="1" dirty="0"/>
            </a:br>
            <a:r>
              <a:rPr lang="en-US" sz="3600" dirty="0">
                <a:solidFill>
                  <a:srgbClr val="FFFF00"/>
                </a:solidFill>
              </a:rPr>
              <a:t>community grants </a:t>
            </a:r>
            <a:r>
              <a:rPr lang="en-US" sz="3600" dirty="0">
                <a:solidFill>
                  <a:schemeClr val="tx1"/>
                </a:solidFill>
              </a:rPr>
              <a:t>program</a:t>
            </a:r>
            <a:endParaRPr lang="en-US" sz="3600" b="1" dirty="0">
              <a:solidFill>
                <a:schemeClr val="tx1"/>
              </a:solidFill>
            </a:endParaRPr>
          </a:p>
        </p:txBody>
      </p:sp>
      <p:sp>
        <p:nvSpPr>
          <p:cNvPr id="11" name="Rectangle: Rounded Corners 10">
            <a:extLst>
              <a:ext uri="{FF2B5EF4-FFF2-40B4-BE49-F238E27FC236}">
                <a16:creationId xmlns:a16="http://schemas.microsoft.com/office/drawing/2014/main" id="{6E226D0E-BF48-4AB4-AC63-3706EBCE357B}"/>
              </a:ext>
            </a:extLst>
          </p:cNvPr>
          <p:cNvSpPr/>
          <p:nvPr/>
        </p:nvSpPr>
        <p:spPr>
          <a:xfrm>
            <a:off x="719091" y="1903650"/>
            <a:ext cx="2290441" cy="479172"/>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r>
              <a:rPr lang="en-AU" dirty="0"/>
              <a:t>What is it?</a:t>
            </a:r>
          </a:p>
        </p:txBody>
      </p:sp>
      <p:sp>
        <p:nvSpPr>
          <p:cNvPr id="12" name="Rectangle: Rounded Corners 11">
            <a:extLst>
              <a:ext uri="{FF2B5EF4-FFF2-40B4-BE49-F238E27FC236}">
                <a16:creationId xmlns:a16="http://schemas.microsoft.com/office/drawing/2014/main" id="{C635DF56-7EDE-4C81-A054-C198FA6B5A55}"/>
              </a:ext>
            </a:extLst>
          </p:cNvPr>
          <p:cNvSpPr/>
          <p:nvPr/>
        </p:nvSpPr>
        <p:spPr>
          <a:xfrm>
            <a:off x="719090" y="3567460"/>
            <a:ext cx="2290440" cy="701967"/>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r>
              <a:rPr lang="en-AU" dirty="0"/>
              <a:t>Four funding</a:t>
            </a:r>
            <a:br>
              <a:rPr lang="en-AU" dirty="0"/>
            </a:br>
            <a:r>
              <a:rPr lang="en-AU" dirty="0"/>
              <a:t>streams available</a:t>
            </a:r>
          </a:p>
        </p:txBody>
      </p:sp>
      <p:sp>
        <p:nvSpPr>
          <p:cNvPr id="13" name="Rectangle: Rounded Corners 12">
            <a:extLst>
              <a:ext uri="{FF2B5EF4-FFF2-40B4-BE49-F238E27FC236}">
                <a16:creationId xmlns:a16="http://schemas.microsoft.com/office/drawing/2014/main" id="{83874CC3-B4C7-4406-B42D-E1058922DD22}"/>
              </a:ext>
            </a:extLst>
          </p:cNvPr>
          <p:cNvSpPr/>
          <p:nvPr/>
        </p:nvSpPr>
        <p:spPr>
          <a:xfrm>
            <a:off x="719092" y="5585544"/>
            <a:ext cx="2290440" cy="479172"/>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r>
              <a:rPr lang="en-AU" dirty="0"/>
              <a:t>Who can apply?</a:t>
            </a:r>
          </a:p>
        </p:txBody>
      </p:sp>
      <p:sp>
        <p:nvSpPr>
          <p:cNvPr id="14" name="TextBox 13">
            <a:extLst>
              <a:ext uri="{FF2B5EF4-FFF2-40B4-BE49-F238E27FC236}">
                <a16:creationId xmlns:a16="http://schemas.microsoft.com/office/drawing/2014/main" id="{CC4AA625-0CEF-4D6F-A21E-9D7E7C9CE69B}"/>
              </a:ext>
            </a:extLst>
          </p:cNvPr>
          <p:cNvSpPr txBox="1"/>
          <p:nvPr/>
        </p:nvSpPr>
        <p:spPr>
          <a:xfrm>
            <a:off x="3190042" y="1825313"/>
            <a:ext cx="8276949" cy="1508105"/>
          </a:xfrm>
          <a:prstGeom prst="rect">
            <a:avLst/>
          </a:prstGeom>
          <a:noFill/>
        </p:spPr>
        <p:txBody>
          <a:bodyPr wrap="square" rtlCol="0">
            <a:spAutoFit/>
          </a:bodyPr>
          <a:lstStyle/>
          <a:p>
            <a:pPr>
              <a:spcAft>
                <a:spcPts val="1200"/>
              </a:spcAft>
            </a:pPr>
            <a:r>
              <a:rPr lang="en-AU" dirty="0"/>
              <a:t>Financial support from the Shire to local community groups for projects and events planned for next financial year (June 2023- July 2024).</a:t>
            </a:r>
          </a:p>
          <a:p>
            <a:pPr>
              <a:spcAft>
                <a:spcPts val="1200"/>
              </a:spcAft>
            </a:pPr>
            <a:r>
              <a:rPr lang="en-AU" dirty="0"/>
              <a:t>It is offered once per year -  opens 1 February and closes 31 March 2022.</a:t>
            </a:r>
          </a:p>
          <a:p>
            <a:pPr>
              <a:spcAft>
                <a:spcPts val="1200"/>
              </a:spcAft>
            </a:pPr>
            <a:r>
              <a:rPr lang="en-AU" dirty="0"/>
              <a:t>Application outcomes will be confirmed by end of August 2023.</a:t>
            </a:r>
          </a:p>
        </p:txBody>
      </p:sp>
      <p:sp>
        <p:nvSpPr>
          <p:cNvPr id="15" name="TextBox 14">
            <a:extLst>
              <a:ext uri="{FF2B5EF4-FFF2-40B4-BE49-F238E27FC236}">
                <a16:creationId xmlns:a16="http://schemas.microsoft.com/office/drawing/2014/main" id="{2D6AB9A7-89A3-4607-822F-F299D0EEAE03}"/>
              </a:ext>
            </a:extLst>
          </p:cNvPr>
          <p:cNvSpPr txBox="1"/>
          <p:nvPr/>
        </p:nvSpPr>
        <p:spPr>
          <a:xfrm>
            <a:off x="3190042" y="3566007"/>
            <a:ext cx="8513688" cy="2062103"/>
          </a:xfrm>
          <a:prstGeom prst="rect">
            <a:avLst/>
          </a:prstGeom>
          <a:noFill/>
        </p:spPr>
        <p:txBody>
          <a:bodyPr wrap="square" rtlCol="0">
            <a:spAutoFit/>
          </a:bodyPr>
          <a:lstStyle/>
          <a:p>
            <a:pPr marL="342900" indent="-342900">
              <a:spcAft>
                <a:spcPts val="800"/>
              </a:spcAft>
              <a:buFontTx/>
              <a:buAutoNum type="arabicPeriod"/>
            </a:pPr>
            <a:r>
              <a:rPr lang="en-AU" b="1" dirty="0"/>
              <a:t>Public Liability Insurance – </a:t>
            </a:r>
            <a:r>
              <a:rPr lang="en-AU" dirty="0"/>
              <a:t>runs in 3-year cycles</a:t>
            </a:r>
            <a:r>
              <a:rPr lang="en-AU" b="1" dirty="0"/>
              <a:t>, </a:t>
            </a:r>
            <a:r>
              <a:rPr lang="en-AU" dirty="0"/>
              <a:t>up to 50% annual premium up to max $500.</a:t>
            </a:r>
            <a:endParaRPr lang="en-AU" b="1" dirty="0"/>
          </a:p>
          <a:p>
            <a:pPr marL="342900" indent="-342900">
              <a:spcAft>
                <a:spcPts val="800"/>
              </a:spcAft>
              <a:buAutoNum type="arabicPeriod"/>
            </a:pPr>
            <a:r>
              <a:rPr lang="en-AU" b="1" dirty="0"/>
              <a:t>Community Project/Event </a:t>
            </a:r>
            <a:r>
              <a:rPr lang="en-AU" dirty="0"/>
              <a:t>– up to $10,000 ex GST.</a:t>
            </a:r>
          </a:p>
          <a:p>
            <a:pPr marL="342900" indent="-342900">
              <a:spcAft>
                <a:spcPts val="800"/>
              </a:spcAft>
              <a:buAutoNum type="arabicPeriod"/>
            </a:pPr>
            <a:r>
              <a:rPr lang="en-AU" b="1" dirty="0"/>
              <a:t>Funding Assistance Scheme </a:t>
            </a:r>
            <a:r>
              <a:rPr lang="en-AU" dirty="0"/>
              <a:t>– runs in 3-year cycles, larger projects that are ongoing</a:t>
            </a:r>
          </a:p>
          <a:p>
            <a:pPr marL="342900" indent="-342900">
              <a:buFontTx/>
              <a:buAutoNum type="arabicPeriod"/>
            </a:pPr>
            <a:r>
              <a:rPr lang="en-AU" b="1" dirty="0"/>
              <a:t>Council Budget Request </a:t>
            </a:r>
            <a:r>
              <a:rPr lang="en-AU" dirty="0"/>
              <a:t>– over $10,000 ex GST.</a:t>
            </a:r>
          </a:p>
        </p:txBody>
      </p:sp>
      <p:sp>
        <p:nvSpPr>
          <p:cNvPr id="16" name="TextBox 15">
            <a:extLst>
              <a:ext uri="{FF2B5EF4-FFF2-40B4-BE49-F238E27FC236}">
                <a16:creationId xmlns:a16="http://schemas.microsoft.com/office/drawing/2014/main" id="{B11BD70D-8DFE-4D00-B7B4-F921964B1570}"/>
              </a:ext>
            </a:extLst>
          </p:cNvPr>
          <p:cNvSpPr txBox="1"/>
          <p:nvPr/>
        </p:nvSpPr>
        <p:spPr>
          <a:xfrm>
            <a:off x="3184125" y="5583700"/>
            <a:ext cx="8282866" cy="1354217"/>
          </a:xfrm>
          <a:prstGeom prst="rect">
            <a:avLst/>
          </a:prstGeom>
          <a:noFill/>
        </p:spPr>
        <p:txBody>
          <a:bodyPr wrap="square" rtlCol="0">
            <a:spAutoFit/>
          </a:bodyPr>
          <a:lstStyle/>
          <a:p>
            <a:pPr>
              <a:spcAft>
                <a:spcPts val="1200"/>
              </a:spcAft>
            </a:pPr>
            <a:r>
              <a:rPr lang="en-AU" dirty="0"/>
              <a:t>Any incorporated not-for-profit group or organisation in Shire of Gingin.</a:t>
            </a:r>
          </a:p>
          <a:p>
            <a:r>
              <a:rPr lang="en-AU" dirty="0"/>
              <a:t>Unincorporated groups auspiced by another incorporated organisation. Bushfire Volunteer Groups are ineligible as the Shire provides financial support through other avenues.  </a:t>
            </a:r>
          </a:p>
        </p:txBody>
      </p:sp>
    </p:spTree>
    <p:extLst>
      <p:ext uri="{BB962C8B-B14F-4D97-AF65-F5344CB8AC3E}">
        <p14:creationId xmlns:p14="http://schemas.microsoft.com/office/powerpoint/2010/main" val="139232673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20" name="Freeform: Shape 19">
            <a:extLst>
              <a:ext uri="{FF2B5EF4-FFF2-40B4-BE49-F238E27FC236}">
                <a16:creationId xmlns:a16="http://schemas.microsoft.com/office/drawing/2014/main" id="{9A55FE82-4094-4F27-8CC5-EDE30584BAE7}"/>
              </a:ext>
            </a:extLst>
          </p:cNvPr>
          <p:cNvSpPr/>
          <p:nvPr/>
        </p:nvSpPr>
        <p:spPr>
          <a:xfrm>
            <a:off x="807867" y="1635401"/>
            <a:ext cx="4509858"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marL="0" lvl="0" indent="0" algn="l" defTabSz="1377950">
              <a:lnSpc>
                <a:spcPct val="90000"/>
              </a:lnSpc>
              <a:spcBef>
                <a:spcPct val="0"/>
              </a:spcBef>
              <a:spcAft>
                <a:spcPct val="35000"/>
              </a:spcAft>
              <a:buNone/>
            </a:pPr>
            <a:r>
              <a:rPr lang="en-US" sz="3100" kern="1200" dirty="0"/>
              <a:t>Funding Focus Areas</a:t>
            </a:r>
          </a:p>
        </p:txBody>
      </p:sp>
      <p:sp>
        <p:nvSpPr>
          <p:cNvPr id="7" name="TextBox 6">
            <a:extLst>
              <a:ext uri="{FF2B5EF4-FFF2-40B4-BE49-F238E27FC236}">
                <a16:creationId xmlns:a16="http://schemas.microsoft.com/office/drawing/2014/main" id="{A2E1AA7C-C19F-4B8D-97A2-C1382175B254}"/>
              </a:ext>
            </a:extLst>
          </p:cNvPr>
          <p:cNvSpPr txBox="1"/>
          <p:nvPr/>
        </p:nvSpPr>
        <p:spPr>
          <a:xfrm>
            <a:off x="5655075" y="1499336"/>
            <a:ext cx="5894773" cy="1015663"/>
          </a:xfrm>
          <a:prstGeom prst="rect">
            <a:avLst/>
          </a:prstGeom>
          <a:noFill/>
        </p:spPr>
        <p:txBody>
          <a:bodyPr wrap="square" rtlCol="0">
            <a:spAutoFit/>
          </a:bodyPr>
          <a:lstStyle/>
          <a:p>
            <a:r>
              <a:rPr lang="en-AU" sz="2000" dirty="0"/>
              <a:t>These come from the Shire’s </a:t>
            </a:r>
            <a:r>
              <a:rPr lang="en-AU" sz="2000" b="1" dirty="0"/>
              <a:t>Strategic Community Plan </a:t>
            </a:r>
            <a:r>
              <a:rPr lang="en-AU" sz="2000" dirty="0"/>
              <a:t>which is developed in consultation with community.</a:t>
            </a:r>
          </a:p>
        </p:txBody>
      </p:sp>
      <p:sp>
        <p:nvSpPr>
          <p:cNvPr id="8" name="TextBox 7">
            <a:extLst>
              <a:ext uri="{FF2B5EF4-FFF2-40B4-BE49-F238E27FC236}">
                <a16:creationId xmlns:a16="http://schemas.microsoft.com/office/drawing/2014/main" id="{F07A7061-2370-443C-912C-22E2CBCF17D0}"/>
              </a:ext>
            </a:extLst>
          </p:cNvPr>
          <p:cNvSpPr txBox="1"/>
          <p:nvPr/>
        </p:nvSpPr>
        <p:spPr>
          <a:xfrm>
            <a:off x="807867" y="3578125"/>
            <a:ext cx="4435636" cy="2723823"/>
          </a:xfrm>
          <a:prstGeom prst="rect">
            <a:avLst/>
          </a:prstGeom>
          <a:noFill/>
        </p:spPr>
        <p:txBody>
          <a:bodyPr wrap="square" rtlCol="0">
            <a:spAutoFit/>
          </a:bodyPr>
          <a:lstStyle/>
          <a:p>
            <a:pPr marL="342900" indent="-342900">
              <a:spcAft>
                <a:spcPts val="600"/>
              </a:spcAft>
              <a:buAutoNum type="arabicPeriod"/>
            </a:pPr>
            <a:r>
              <a:rPr lang="en-AU" sz="2400" b="1" dirty="0"/>
              <a:t>Attractions &amp; Economy: </a:t>
            </a:r>
          </a:p>
          <a:p>
            <a:pPr marL="342900" indent="-342900">
              <a:spcAft>
                <a:spcPts val="600"/>
              </a:spcAft>
              <a:buFontTx/>
              <a:buChar char="-"/>
            </a:pPr>
            <a:r>
              <a:rPr lang="en-AU" sz="1200" b="1" dirty="0"/>
              <a:t>Attractions &amp; Events</a:t>
            </a:r>
          </a:p>
          <a:p>
            <a:pPr marL="342900" indent="-342900">
              <a:spcAft>
                <a:spcPts val="600"/>
              </a:spcAft>
              <a:buFontTx/>
              <a:buChar char="-"/>
            </a:pPr>
            <a:r>
              <a:rPr lang="en-AU" sz="1200" b="1" dirty="0"/>
              <a:t>Food Bowl Sub Region</a:t>
            </a:r>
          </a:p>
          <a:p>
            <a:pPr marL="342900" indent="-342900">
              <a:spcAft>
                <a:spcPts val="600"/>
              </a:spcAft>
              <a:buFontTx/>
              <a:buChar char="-"/>
            </a:pPr>
            <a:r>
              <a:rPr lang="en-AU" sz="1200" b="1" dirty="0"/>
              <a:t>Infrastructure investment </a:t>
            </a:r>
          </a:p>
          <a:p>
            <a:pPr>
              <a:spcAft>
                <a:spcPts val="600"/>
              </a:spcAft>
            </a:pPr>
            <a:r>
              <a:rPr lang="en-AU" sz="1100" b="1" dirty="0"/>
              <a:t> </a:t>
            </a:r>
            <a:endParaRPr lang="en-AU" sz="1100" dirty="0"/>
          </a:p>
          <a:p>
            <a:pPr>
              <a:spcAft>
                <a:spcPts val="600"/>
              </a:spcAft>
            </a:pPr>
            <a:r>
              <a:rPr lang="en-AU" sz="2400" b="1" dirty="0"/>
              <a:t>2. Connections &amp; Wellbeing </a:t>
            </a:r>
          </a:p>
          <a:p>
            <a:pPr marL="342900" indent="-342900">
              <a:spcAft>
                <a:spcPts val="600"/>
              </a:spcAft>
              <a:buFontTx/>
              <a:buChar char="-"/>
            </a:pPr>
            <a:r>
              <a:rPr lang="en-AU" sz="1200" b="1" dirty="0"/>
              <a:t>Community Safety &amp; Support</a:t>
            </a:r>
          </a:p>
          <a:p>
            <a:pPr marL="342900" indent="-342900">
              <a:spcAft>
                <a:spcPts val="600"/>
              </a:spcAft>
              <a:buFontTx/>
              <a:buChar char="-"/>
            </a:pPr>
            <a:r>
              <a:rPr lang="en-AU" sz="1200" b="1" dirty="0"/>
              <a:t>Services &amp; Facilities </a:t>
            </a:r>
          </a:p>
          <a:p>
            <a:pPr marL="342900" indent="-342900">
              <a:spcAft>
                <a:spcPts val="600"/>
              </a:spcAft>
              <a:buFontTx/>
              <a:buChar char="-"/>
            </a:pPr>
            <a:r>
              <a:rPr lang="en-AU" sz="1200" b="1" dirty="0"/>
              <a:t>Youth Investment</a:t>
            </a:r>
            <a:endParaRPr lang="en-AU" sz="1200" dirty="0"/>
          </a:p>
        </p:txBody>
      </p:sp>
      <p:sp>
        <p:nvSpPr>
          <p:cNvPr id="9" name="TextBox 8">
            <a:extLst>
              <a:ext uri="{FF2B5EF4-FFF2-40B4-BE49-F238E27FC236}">
                <a16:creationId xmlns:a16="http://schemas.microsoft.com/office/drawing/2014/main" id="{11891501-F68F-44A0-ADC5-893D80FD1790}"/>
              </a:ext>
            </a:extLst>
          </p:cNvPr>
          <p:cNvSpPr txBox="1"/>
          <p:nvPr/>
        </p:nvSpPr>
        <p:spPr>
          <a:xfrm>
            <a:off x="701334" y="2919396"/>
            <a:ext cx="10537795" cy="400110"/>
          </a:xfrm>
          <a:prstGeom prst="rect">
            <a:avLst/>
          </a:prstGeom>
          <a:noFill/>
        </p:spPr>
        <p:txBody>
          <a:bodyPr wrap="square" rtlCol="0">
            <a:spAutoFit/>
          </a:bodyPr>
          <a:lstStyle/>
          <a:p>
            <a:r>
              <a:rPr lang="en-AU" sz="2000" dirty="0"/>
              <a:t>Applications are assessed on how well they align with the following focus areas:</a:t>
            </a:r>
          </a:p>
        </p:txBody>
      </p:sp>
      <p:sp>
        <p:nvSpPr>
          <p:cNvPr id="2" name="TextBox 1">
            <a:extLst>
              <a:ext uri="{FF2B5EF4-FFF2-40B4-BE49-F238E27FC236}">
                <a16:creationId xmlns:a16="http://schemas.microsoft.com/office/drawing/2014/main" id="{7A1707C6-2DEB-8913-665A-FE81126F5C06}"/>
              </a:ext>
            </a:extLst>
          </p:cNvPr>
          <p:cNvSpPr txBox="1"/>
          <p:nvPr/>
        </p:nvSpPr>
        <p:spPr>
          <a:xfrm>
            <a:off x="6604504" y="3578125"/>
            <a:ext cx="4945343" cy="2662267"/>
          </a:xfrm>
          <a:prstGeom prst="rect">
            <a:avLst/>
          </a:prstGeom>
          <a:noFill/>
        </p:spPr>
        <p:txBody>
          <a:bodyPr wrap="square" rtlCol="0">
            <a:spAutoFit/>
          </a:bodyPr>
          <a:lstStyle/>
          <a:p>
            <a:pPr>
              <a:spcAft>
                <a:spcPts val="600"/>
              </a:spcAft>
            </a:pPr>
            <a:r>
              <a:rPr lang="en-AU" sz="2400" b="1" dirty="0"/>
              <a:t>3. Planning &amp; Sustainability</a:t>
            </a:r>
          </a:p>
          <a:p>
            <a:pPr marL="342900" indent="-342900">
              <a:spcAft>
                <a:spcPts val="600"/>
              </a:spcAft>
              <a:buFontTx/>
              <a:buChar char="-"/>
            </a:pPr>
            <a:r>
              <a:rPr lang="en-AU" sz="1200" b="1" dirty="0"/>
              <a:t>Preservation and management of Endangered Habitat &amp; Coastal Reserves</a:t>
            </a:r>
          </a:p>
          <a:p>
            <a:pPr marL="342900" indent="-342900">
              <a:spcAft>
                <a:spcPts val="600"/>
              </a:spcAft>
              <a:buFontTx/>
              <a:buChar char="-"/>
            </a:pPr>
            <a:r>
              <a:rPr lang="en-AU" sz="1200" b="1" dirty="0"/>
              <a:t>Planning &amp; land use</a:t>
            </a:r>
          </a:p>
          <a:p>
            <a:pPr marL="342900" indent="-342900">
              <a:spcAft>
                <a:spcPts val="600"/>
              </a:spcAft>
              <a:buFontTx/>
              <a:buChar char="-"/>
            </a:pPr>
            <a:r>
              <a:rPr lang="en-AU" sz="1200" b="1" dirty="0"/>
              <a:t> Energy Alternatives</a:t>
            </a:r>
            <a:endParaRPr lang="en-AU" sz="1200" dirty="0"/>
          </a:p>
          <a:p>
            <a:pPr>
              <a:spcAft>
                <a:spcPts val="600"/>
              </a:spcAft>
            </a:pPr>
            <a:r>
              <a:rPr lang="en-AU" sz="2400" b="1" dirty="0"/>
              <a:t>4. Excellence &amp; Accountability</a:t>
            </a:r>
          </a:p>
          <a:p>
            <a:pPr marL="342900" indent="-342900">
              <a:spcAft>
                <a:spcPts val="600"/>
              </a:spcAft>
              <a:buFontTx/>
              <a:buChar char="-"/>
            </a:pPr>
            <a:r>
              <a:rPr lang="en-AU" sz="1200" b="1" dirty="0"/>
              <a:t>Management of existing assets </a:t>
            </a:r>
          </a:p>
          <a:p>
            <a:pPr marL="342900" indent="-342900">
              <a:spcAft>
                <a:spcPts val="600"/>
              </a:spcAft>
              <a:buFontTx/>
              <a:buChar char="-"/>
            </a:pPr>
            <a:r>
              <a:rPr lang="en-AU" sz="1200" b="1" dirty="0"/>
              <a:t>Information Sharing  </a:t>
            </a:r>
          </a:p>
          <a:p>
            <a:pPr marL="342900" indent="-342900">
              <a:spcAft>
                <a:spcPts val="600"/>
              </a:spcAft>
              <a:buFontTx/>
              <a:buChar char="-"/>
            </a:pPr>
            <a:r>
              <a:rPr lang="en-AU" sz="1200" b="1" dirty="0"/>
              <a:t>Effective Governance</a:t>
            </a:r>
            <a:endParaRPr lang="en-AU" sz="1200" dirty="0"/>
          </a:p>
        </p:txBody>
      </p:sp>
    </p:spTree>
    <p:extLst>
      <p:ext uri="{BB962C8B-B14F-4D97-AF65-F5344CB8AC3E}">
        <p14:creationId xmlns:p14="http://schemas.microsoft.com/office/powerpoint/2010/main" val="175011043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pic>
        <p:nvPicPr>
          <p:cNvPr id="3" name="Picture 2">
            <a:extLst>
              <a:ext uri="{FF2B5EF4-FFF2-40B4-BE49-F238E27FC236}">
                <a16:creationId xmlns:a16="http://schemas.microsoft.com/office/drawing/2014/main" id="{42D2C004-D55D-4C30-9C27-264368ED9734}"/>
              </a:ext>
            </a:extLst>
          </p:cNvPr>
          <p:cNvPicPr>
            <a:picLocks noChangeAspect="1"/>
          </p:cNvPicPr>
          <p:nvPr/>
        </p:nvPicPr>
        <p:blipFill>
          <a:blip r:embed="rId5"/>
          <a:stretch>
            <a:fillRect/>
          </a:stretch>
        </p:blipFill>
        <p:spPr>
          <a:xfrm>
            <a:off x="921657" y="638034"/>
            <a:ext cx="10114938" cy="5455852"/>
          </a:xfrm>
          <a:prstGeom prst="rect">
            <a:avLst/>
          </a:prstGeom>
        </p:spPr>
      </p:pic>
    </p:spTree>
    <p:extLst>
      <p:ext uri="{BB962C8B-B14F-4D97-AF65-F5344CB8AC3E}">
        <p14:creationId xmlns:p14="http://schemas.microsoft.com/office/powerpoint/2010/main" val="185643131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people working on laptops&#10;&#10;Description automatically generated with medium confidence">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t="6936" b="8795"/>
          <a:stretch/>
        </p:blipFill>
        <p:spPr>
          <a:xfrm>
            <a:off x="20" y="10"/>
            <a:ext cx="12191980" cy="6857990"/>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83113012-8B00-457B-A564-CB87C86C08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5" name="TextBox 14">
            <a:extLst>
              <a:ext uri="{FF2B5EF4-FFF2-40B4-BE49-F238E27FC236}">
                <a16:creationId xmlns:a16="http://schemas.microsoft.com/office/drawing/2014/main" id="{2D6AB9A7-89A3-4607-822F-F299D0EEAE03}"/>
              </a:ext>
            </a:extLst>
          </p:cNvPr>
          <p:cNvSpPr txBox="1"/>
          <p:nvPr/>
        </p:nvSpPr>
        <p:spPr>
          <a:xfrm>
            <a:off x="1010093" y="3566007"/>
            <a:ext cx="10693637" cy="748923"/>
          </a:xfrm>
          <a:prstGeom prst="rect">
            <a:avLst/>
          </a:prstGeom>
          <a:noFill/>
        </p:spPr>
        <p:txBody>
          <a:bodyPr wrap="square" rtlCol="0">
            <a:spAutoFit/>
          </a:bodyPr>
          <a:lstStyle/>
          <a:p>
            <a:pPr marL="342900" indent="-342900">
              <a:spcAft>
                <a:spcPts val="800"/>
              </a:spcAft>
              <a:buFont typeface="Wingdings" panose="05000000000000000000" pitchFamily="2" charset="2"/>
              <a:buChar char="Ø"/>
            </a:pPr>
            <a:endParaRPr lang="en-AU" b="1" dirty="0"/>
          </a:p>
          <a:p>
            <a:pPr marL="342900" indent="-342900">
              <a:spcAft>
                <a:spcPts val="800"/>
              </a:spcAft>
              <a:buAutoNum type="arabicPeriod"/>
            </a:pPr>
            <a:endParaRPr lang="en-AU" dirty="0"/>
          </a:p>
        </p:txBody>
      </p:sp>
      <p:sp>
        <p:nvSpPr>
          <p:cNvPr id="17" name="Title 1">
            <a:extLst>
              <a:ext uri="{FF2B5EF4-FFF2-40B4-BE49-F238E27FC236}">
                <a16:creationId xmlns:a16="http://schemas.microsoft.com/office/drawing/2014/main" id="{4B3986EB-6C55-44BB-8B6F-8812EA8D3C84}"/>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6" name="Freeform: Shape 5">
            <a:extLst>
              <a:ext uri="{FF2B5EF4-FFF2-40B4-BE49-F238E27FC236}">
                <a16:creationId xmlns:a16="http://schemas.microsoft.com/office/drawing/2014/main" id="{E18052FF-30D9-49A5-B12B-5BC5B33EA3D5}"/>
              </a:ext>
            </a:extLst>
          </p:cNvPr>
          <p:cNvSpPr/>
          <p:nvPr/>
        </p:nvSpPr>
        <p:spPr>
          <a:xfrm>
            <a:off x="807867" y="1635401"/>
            <a:ext cx="1967232"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kern="1200" dirty="0"/>
              <a:t>Eligibility</a:t>
            </a:r>
          </a:p>
        </p:txBody>
      </p:sp>
      <p:sp>
        <p:nvSpPr>
          <p:cNvPr id="9" name="TextBox 8">
            <a:extLst>
              <a:ext uri="{FF2B5EF4-FFF2-40B4-BE49-F238E27FC236}">
                <a16:creationId xmlns:a16="http://schemas.microsoft.com/office/drawing/2014/main" id="{F85416E5-BD71-4C1F-A6AB-FDD96DA161B6}"/>
              </a:ext>
            </a:extLst>
          </p:cNvPr>
          <p:cNvSpPr txBox="1"/>
          <p:nvPr/>
        </p:nvSpPr>
        <p:spPr>
          <a:xfrm>
            <a:off x="719090" y="2556365"/>
            <a:ext cx="10902295" cy="2682786"/>
          </a:xfrm>
          <a:prstGeom prst="rect">
            <a:avLst/>
          </a:prstGeom>
          <a:noFill/>
        </p:spPr>
        <p:txBody>
          <a:bodyPr wrap="square">
            <a:spAutoFit/>
          </a:bodyPr>
          <a:lstStyle/>
          <a:p>
            <a:pPr marL="342900" lvl="0" indent="-342900" algn="just">
              <a:spcAft>
                <a:spcPts val="1200"/>
              </a:spcAft>
              <a:buFont typeface="Symbol" panose="05050102010706020507" pitchFamily="18" charset="2"/>
              <a:buChar char=""/>
            </a:pPr>
            <a:r>
              <a:rPr lang="en-AU" sz="2000" dirty="0">
                <a:effectLst/>
                <a:ea typeface="MS Gothic" panose="020B0609070205080204" pitchFamily="49" charset="-128"/>
                <a:cs typeface="Calibri" panose="020F0502020204030204" pitchFamily="34" charset="0"/>
              </a:rPr>
              <a:t>Project/event must be in the Shire of Gingin.</a:t>
            </a:r>
          </a:p>
          <a:p>
            <a:pPr marL="342900" lvl="0" indent="-342900">
              <a:lnSpc>
                <a:spcPct val="115000"/>
              </a:lnSpc>
              <a:spcAft>
                <a:spcPts val="12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Be an incorporated not-for-profit, or group that is auspiced by a not-for-profit.</a:t>
            </a:r>
          </a:p>
          <a:p>
            <a:pPr marL="342900" lvl="0" indent="-342900">
              <a:lnSpc>
                <a:spcPct val="115000"/>
              </a:lnSpc>
              <a:spcAft>
                <a:spcPts val="12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Support one or more of the Shire’s funding focus areas.</a:t>
            </a:r>
          </a:p>
          <a:p>
            <a:pPr marL="342900" lvl="0" indent="-342900">
              <a:lnSpc>
                <a:spcPct val="115000"/>
              </a:lnSpc>
              <a:spcAft>
                <a:spcPts val="1000"/>
              </a:spcAft>
              <a:buFont typeface="Franklin Gothic Book" panose="020B0503020102020204" pitchFamily="34" charset="0"/>
              <a:buChar char="•"/>
            </a:pPr>
            <a:r>
              <a:rPr lang="en-AU" sz="2000" dirty="0">
                <a:ea typeface="Calibri" panose="020F0502020204030204" pitchFamily="34" charset="0"/>
                <a:cs typeface="Arial" panose="020B0604020202020204" pitchFamily="34" charset="0"/>
              </a:rPr>
              <a:t>For Concept Enquiries (infrastructure/asset related projects)  – have received a Shire in-principle Letter of Support.</a:t>
            </a:r>
            <a:endParaRPr lang="en-AU" sz="2000" dirty="0">
              <a:effectLst/>
              <a:ea typeface="Calibri" panose="020F0502020204030204" pitchFamily="34" charset="0"/>
              <a:cs typeface="Arial" panose="020B0604020202020204" pitchFamily="34" charset="0"/>
            </a:endParaRPr>
          </a:p>
          <a:p>
            <a:pPr marL="342900" lvl="0" indent="-342900" algn="just">
              <a:spcAft>
                <a:spcPts val="300"/>
              </a:spcAft>
              <a:buFont typeface="Symbol" panose="05050102010706020507" pitchFamily="18" charset="2"/>
              <a:buChar char=""/>
            </a:pPr>
            <a:endParaRPr lang="en-AU" sz="1800" dirty="0">
              <a:effectLst/>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551261170"/>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20" name="Freeform: Shape 19">
            <a:extLst>
              <a:ext uri="{FF2B5EF4-FFF2-40B4-BE49-F238E27FC236}">
                <a16:creationId xmlns:a16="http://schemas.microsoft.com/office/drawing/2014/main" id="{9A55FE82-4094-4F27-8CC5-EDE30584BAE7}"/>
              </a:ext>
            </a:extLst>
          </p:cNvPr>
          <p:cNvSpPr/>
          <p:nvPr/>
        </p:nvSpPr>
        <p:spPr>
          <a:xfrm>
            <a:off x="701334" y="1470719"/>
            <a:ext cx="6305314"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marL="0" lvl="0" indent="0" algn="l" defTabSz="1377950">
              <a:lnSpc>
                <a:spcPct val="90000"/>
              </a:lnSpc>
              <a:spcBef>
                <a:spcPct val="0"/>
              </a:spcBef>
              <a:spcAft>
                <a:spcPct val="35000"/>
              </a:spcAft>
              <a:buNone/>
            </a:pPr>
            <a:r>
              <a:rPr lang="en-US" sz="3100" kern="1200" dirty="0"/>
              <a:t>What the Shire doesn’t fund…</a:t>
            </a:r>
          </a:p>
        </p:txBody>
      </p:sp>
      <p:sp>
        <p:nvSpPr>
          <p:cNvPr id="9" name="TextBox 8">
            <a:extLst>
              <a:ext uri="{FF2B5EF4-FFF2-40B4-BE49-F238E27FC236}">
                <a16:creationId xmlns:a16="http://schemas.microsoft.com/office/drawing/2014/main" id="{11891501-F68F-44A0-ADC5-893D80FD1790}"/>
              </a:ext>
            </a:extLst>
          </p:cNvPr>
          <p:cNvSpPr txBox="1"/>
          <p:nvPr/>
        </p:nvSpPr>
        <p:spPr>
          <a:xfrm>
            <a:off x="719090" y="2427221"/>
            <a:ext cx="10934194" cy="4214295"/>
          </a:xfrm>
          <a:prstGeom prst="rect">
            <a:avLst/>
          </a:prstGeom>
          <a:noFill/>
        </p:spPr>
        <p:txBody>
          <a:bodyPr wrap="square" rtlCol="0">
            <a:spAutoFit/>
          </a:bodyPr>
          <a:lstStyle/>
          <a:p>
            <a:pPr marL="342900" lvl="0" indent="-342900">
              <a:lnSpc>
                <a:spcPct val="115000"/>
              </a:lnSpc>
              <a:spcAft>
                <a:spcPts val="12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Consumables - </a:t>
            </a:r>
            <a:r>
              <a:rPr lang="en-AU" sz="2000" dirty="0" err="1">
                <a:effectLst/>
                <a:ea typeface="Calibri" panose="020F0502020204030204" pitchFamily="34" charset="0"/>
                <a:cs typeface="Arial" panose="020B0604020202020204" pitchFamily="34" charset="0"/>
              </a:rPr>
              <a:t>eg</a:t>
            </a:r>
            <a:r>
              <a:rPr lang="en-AU" sz="2000" dirty="0">
                <a:effectLst/>
                <a:ea typeface="Calibri" panose="020F0502020204030204" pitchFamily="34" charset="0"/>
                <a:cs typeface="Arial" panose="020B0604020202020204" pitchFamily="34" charset="0"/>
              </a:rPr>
              <a:t>, office supplies.</a:t>
            </a:r>
          </a:p>
          <a:p>
            <a:pPr marL="342900" lvl="0" indent="-342900">
              <a:lnSpc>
                <a:spcPct val="115000"/>
              </a:lnSpc>
              <a:spcAft>
                <a:spcPts val="12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Core operating costs -  </a:t>
            </a:r>
            <a:r>
              <a:rPr lang="en-AU" sz="2000" dirty="0" err="1">
                <a:effectLst/>
                <a:ea typeface="Calibri" panose="020F0502020204030204" pitchFamily="34" charset="0"/>
                <a:cs typeface="Arial" panose="020B0604020202020204" pitchFamily="34" charset="0"/>
              </a:rPr>
              <a:t>eg</a:t>
            </a:r>
            <a:r>
              <a:rPr lang="en-AU" sz="2000" dirty="0">
                <a:effectLst/>
                <a:ea typeface="Calibri" panose="020F0502020204030204" pitchFamily="34" charset="0"/>
                <a:cs typeface="Arial" panose="020B0604020202020204" pitchFamily="34" charset="0"/>
              </a:rPr>
              <a:t>, wages.</a:t>
            </a:r>
          </a:p>
          <a:p>
            <a:pPr marL="342900" lvl="0" indent="-342900">
              <a:lnSpc>
                <a:spcPct val="115000"/>
              </a:lnSpc>
              <a:spcAft>
                <a:spcPts val="12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Commercial activities or business.</a:t>
            </a:r>
          </a:p>
          <a:p>
            <a:pPr marL="342900" lvl="0" indent="-342900">
              <a:lnSpc>
                <a:spcPct val="115000"/>
              </a:lnSpc>
              <a:spcAft>
                <a:spcPts val="12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Projects with a political or religious purpose only.</a:t>
            </a:r>
          </a:p>
          <a:p>
            <a:pPr marL="342900" lvl="0" indent="-342900">
              <a:lnSpc>
                <a:spcPct val="115000"/>
              </a:lnSpc>
              <a:spcAft>
                <a:spcPts val="10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Retrospective costs - </a:t>
            </a:r>
          </a:p>
          <a:p>
            <a:pPr marL="342900" lvl="0" indent="-342900">
              <a:lnSpc>
                <a:spcPct val="115000"/>
              </a:lnSpc>
              <a:spcAft>
                <a:spcPts val="1000"/>
              </a:spcAft>
              <a:buFont typeface="Franklin Gothic Book" panose="020B0503020102020204" pitchFamily="34" charset="0"/>
              <a:buChar char="•"/>
            </a:pPr>
            <a:r>
              <a:rPr lang="en-AU" sz="2000" dirty="0">
                <a:ea typeface="Calibri" panose="020F0502020204030204" pitchFamily="34" charset="0"/>
                <a:cs typeface="Arial" panose="020B0604020202020204" pitchFamily="34" charset="0"/>
              </a:rPr>
              <a:t>Projects that duplicate existing Shire services or are already covered by existing service agreements.</a:t>
            </a:r>
          </a:p>
          <a:p>
            <a:pPr marL="342900" lvl="0" indent="-342900">
              <a:lnSpc>
                <a:spcPct val="115000"/>
              </a:lnSpc>
              <a:spcAft>
                <a:spcPts val="1000"/>
              </a:spcAft>
              <a:buFont typeface="Franklin Gothic Book" panose="020B0503020102020204" pitchFamily="34" charset="0"/>
              <a:buChar char="•"/>
            </a:pPr>
            <a:r>
              <a:rPr lang="en-AU" sz="2000" dirty="0">
                <a:ea typeface="Calibri" panose="020F0502020204030204" pitchFamily="34" charset="0"/>
                <a:cs typeface="Arial" panose="020B0604020202020204" pitchFamily="34" charset="0"/>
              </a:rPr>
              <a:t>Maintenance to Shire buildings.</a:t>
            </a:r>
          </a:p>
          <a:p>
            <a:pPr marL="342900" lvl="0" indent="-342900">
              <a:lnSpc>
                <a:spcPct val="115000"/>
              </a:lnSpc>
              <a:spcAft>
                <a:spcPts val="1000"/>
              </a:spcAft>
              <a:buFont typeface="Franklin Gothic Book" panose="020B0503020102020204" pitchFamily="34" charset="0"/>
              <a:buChar char="•"/>
            </a:pPr>
            <a:endParaRPr lang="en-AU" sz="18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17538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people working on laptops&#10;&#10;Description automatically generated with medium confidence">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t="6936" b="8795"/>
          <a:stretch/>
        </p:blipFill>
        <p:spPr>
          <a:xfrm>
            <a:off x="20" y="10"/>
            <a:ext cx="12191980" cy="6857990"/>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83113012-8B00-457B-A564-CB87C86C08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5" name="TextBox 14">
            <a:extLst>
              <a:ext uri="{FF2B5EF4-FFF2-40B4-BE49-F238E27FC236}">
                <a16:creationId xmlns:a16="http://schemas.microsoft.com/office/drawing/2014/main" id="{2D6AB9A7-89A3-4607-822F-F299D0EEAE03}"/>
              </a:ext>
            </a:extLst>
          </p:cNvPr>
          <p:cNvSpPr txBox="1"/>
          <p:nvPr/>
        </p:nvSpPr>
        <p:spPr>
          <a:xfrm>
            <a:off x="1010093" y="3566007"/>
            <a:ext cx="10693637" cy="748923"/>
          </a:xfrm>
          <a:prstGeom prst="rect">
            <a:avLst/>
          </a:prstGeom>
          <a:noFill/>
        </p:spPr>
        <p:txBody>
          <a:bodyPr wrap="square" rtlCol="0">
            <a:spAutoFit/>
          </a:bodyPr>
          <a:lstStyle/>
          <a:p>
            <a:pPr marL="342900" indent="-342900">
              <a:spcAft>
                <a:spcPts val="800"/>
              </a:spcAft>
              <a:buFont typeface="Wingdings" panose="05000000000000000000" pitchFamily="2" charset="2"/>
              <a:buChar char="Ø"/>
            </a:pPr>
            <a:endParaRPr lang="en-AU" b="1" dirty="0"/>
          </a:p>
          <a:p>
            <a:pPr marL="342900" indent="-342900">
              <a:spcAft>
                <a:spcPts val="800"/>
              </a:spcAft>
              <a:buAutoNum type="arabicPeriod"/>
            </a:pPr>
            <a:endParaRPr lang="en-AU" dirty="0"/>
          </a:p>
        </p:txBody>
      </p:sp>
      <p:sp>
        <p:nvSpPr>
          <p:cNvPr id="17" name="Title 1">
            <a:extLst>
              <a:ext uri="{FF2B5EF4-FFF2-40B4-BE49-F238E27FC236}">
                <a16:creationId xmlns:a16="http://schemas.microsoft.com/office/drawing/2014/main" id="{4B3986EB-6C55-44BB-8B6F-8812EA8D3C84}"/>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6" name="Freeform: Shape 5">
            <a:extLst>
              <a:ext uri="{FF2B5EF4-FFF2-40B4-BE49-F238E27FC236}">
                <a16:creationId xmlns:a16="http://schemas.microsoft.com/office/drawing/2014/main" id="{E18052FF-30D9-49A5-B12B-5BC5B33EA3D5}"/>
              </a:ext>
            </a:extLst>
          </p:cNvPr>
          <p:cNvSpPr/>
          <p:nvPr/>
        </p:nvSpPr>
        <p:spPr>
          <a:xfrm>
            <a:off x="807867" y="1464189"/>
            <a:ext cx="3934254"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kern="1200" dirty="0"/>
              <a:t>How we evaluate </a:t>
            </a:r>
          </a:p>
        </p:txBody>
      </p:sp>
      <p:sp>
        <p:nvSpPr>
          <p:cNvPr id="10" name="TextBox 9">
            <a:extLst>
              <a:ext uri="{FF2B5EF4-FFF2-40B4-BE49-F238E27FC236}">
                <a16:creationId xmlns:a16="http://schemas.microsoft.com/office/drawing/2014/main" id="{51578ECF-8559-4C0D-8368-0E946B9526E1}"/>
              </a:ext>
            </a:extLst>
          </p:cNvPr>
          <p:cNvSpPr txBox="1"/>
          <p:nvPr/>
        </p:nvSpPr>
        <p:spPr>
          <a:xfrm>
            <a:off x="807866" y="2460180"/>
            <a:ext cx="10895863" cy="3815596"/>
          </a:xfrm>
          <a:prstGeom prst="rect">
            <a:avLst/>
          </a:prstGeom>
          <a:noFill/>
        </p:spPr>
        <p:txBody>
          <a:bodyPr wrap="square">
            <a:spAutoFit/>
          </a:bodyPr>
          <a:lstStyle/>
          <a:p>
            <a:pPr algn="just">
              <a:lnSpc>
                <a:spcPct val="115000"/>
              </a:lnSpc>
              <a:spcAft>
                <a:spcPts val="1200"/>
              </a:spcAft>
            </a:pPr>
            <a:r>
              <a:rPr lang="en-AU" sz="2000" b="1" dirty="0">
                <a:effectLst/>
                <a:ea typeface="Calibri" panose="020F0502020204030204" pitchFamily="34" charset="0"/>
              </a:rPr>
              <a:t>Council asks 6 questions when assessing each funding application</a:t>
            </a:r>
            <a:r>
              <a:rPr lang="en-AU" sz="2000" dirty="0">
                <a:effectLst/>
                <a:ea typeface="Calibri" panose="020F0502020204030204" pitchFamily="34" charset="0"/>
              </a:rPr>
              <a:t>:</a:t>
            </a:r>
          </a:p>
          <a:p>
            <a:pPr marL="342900" lvl="0" indent="-342900" algn="just">
              <a:lnSpc>
                <a:spcPct val="115000"/>
              </a:lnSpc>
              <a:spcAft>
                <a:spcPts val="1200"/>
              </a:spcAft>
              <a:buFont typeface="+mj-lt"/>
              <a:buAutoNum type="arabicPeriod"/>
            </a:pPr>
            <a:r>
              <a:rPr lang="en-AU" sz="2000" dirty="0">
                <a:effectLst/>
                <a:ea typeface="Calibri" panose="020F0502020204030204" pitchFamily="34" charset="0"/>
              </a:rPr>
              <a:t>How does the project support the community funding focus areas? </a:t>
            </a:r>
          </a:p>
          <a:p>
            <a:pPr marL="342900" lvl="0" indent="-342900">
              <a:lnSpc>
                <a:spcPct val="115000"/>
              </a:lnSpc>
              <a:spcAft>
                <a:spcPts val="1200"/>
              </a:spcAft>
              <a:buFont typeface="+mj-lt"/>
              <a:buAutoNum type="arabicPeriod"/>
            </a:pPr>
            <a:r>
              <a:rPr lang="en-AU" sz="2000" dirty="0">
                <a:effectLst/>
                <a:ea typeface="Times New Roman" panose="02020603050405020304" pitchFamily="18" charset="0"/>
                <a:cs typeface="Times New Roman" panose="02020603050405020304" pitchFamily="18" charset="0"/>
              </a:rPr>
              <a:t>What is the benefit to community?</a:t>
            </a:r>
          </a:p>
          <a:p>
            <a:pPr marL="342900" lvl="0" indent="-342900">
              <a:lnSpc>
                <a:spcPct val="115000"/>
              </a:lnSpc>
              <a:spcAft>
                <a:spcPts val="1200"/>
              </a:spcAft>
              <a:buFont typeface="+mj-lt"/>
              <a:buAutoNum type="arabicPeriod"/>
            </a:pPr>
            <a:r>
              <a:rPr lang="en-AU" sz="2000" dirty="0">
                <a:effectLst/>
                <a:ea typeface="Times New Roman" panose="02020603050405020304" pitchFamily="18" charset="0"/>
                <a:cs typeface="Times New Roman" panose="02020603050405020304" pitchFamily="18" charset="0"/>
              </a:rPr>
              <a:t>Which part of the community will benefit?</a:t>
            </a:r>
          </a:p>
          <a:p>
            <a:pPr marL="342900" lvl="0" indent="-342900">
              <a:lnSpc>
                <a:spcPct val="115000"/>
              </a:lnSpc>
              <a:spcAft>
                <a:spcPts val="1200"/>
              </a:spcAft>
              <a:buFont typeface="+mj-lt"/>
              <a:buAutoNum type="arabicPeriod"/>
            </a:pPr>
            <a:r>
              <a:rPr lang="en-AU" sz="2000" dirty="0">
                <a:effectLst/>
                <a:ea typeface="Times New Roman" panose="02020603050405020304" pitchFamily="18" charset="0"/>
                <a:cs typeface="Times New Roman" panose="02020603050405020304" pitchFamily="18" charset="0"/>
              </a:rPr>
              <a:t>Does the applicant have the experience/support needed to complete the project?</a:t>
            </a:r>
          </a:p>
          <a:p>
            <a:pPr marL="342900" lvl="0" indent="-342900">
              <a:lnSpc>
                <a:spcPct val="115000"/>
              </a:lnSpc>
              <a:spcAft>
                <a:spcPts val="1200"/>
              </a:spcAft>
              <a:buFont typeface="+mj-lt"/>
              <a:buAutoNum type="arabicPeriod"/>
            </a:pPr>
            <a:r>
              <a:rPr lang="en-AU" sz="2000" dirty="0">
                <a:effectLst/>
                <a:ea typeface="Times New Roman" panose="02020603050405020304" pitchFamily="18" charset="0"/>
                <a:cs typeface="Times New Roman" panose="02020603050405020304" pitchFamily="18" charset="0"/>
              </a:rPr>
              <a:t>What in-kind or cash support is being provided by the applicant or other funding partners towards the project?</a:t>
            </a:r>
          </a:p>
          <a:p>
            <a:pPr marL="342900" lvl="0" indent="-342900">
              <a:lnSpc>
                <a:spcPct val="115000"/>
              </a:lnSpc>
              <a:spcAft>
                <a:spcPts val="1000"/>
              </a:spcAft>
              <a:buFont typeface="+mj-lt"/>
              <a:buAutoNum type="arabicPeriod"/>
            </a:pPr>
            <a:r>
              <a:rPr lang="en-AU" sz="2000" dirty="0">
                <a:effectLst/>
                <a:ea typeface="Times New Roman" panose="02020603050405020304" pitchFamily="18" charset="0"/>
                <a:cs typeface="Times New Roman" panose="02020603050405020304" pitchFamily="18" charset="0"/>
              </a:rPr>
              <a:t>Is the cost of the project reasonable for the benefits created?</a:t>
            </a:r>
          </a:p>
        </p:txBody>
      </p:sp>
    </p:spTree>
    <p:extLst>
      <p:ext uri="{BB962C8B-B14F-4D97-AF65-F5344CB8AC3E}">
        <p14:creationId xmlns:p14="http://schemas.microsoft.com/office/powerpoint/2010/main" val="174233807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Company name&#10;&#10;Description automatically generated with medium confidence">
            <a:extLst>
              <a:ext uri="{FF2B5EF4-FFF2-40B4-BE49-F238E27FC236}">
                <a16:creationId xmlns:a16="http://schemas.microsoft.com/office/drawing/2014/main" id="{7740F82F-ECB9-4F8C-9A29-F81A1F9C802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8" name="Title 1">
            <a:extLst>
              <a:ext uri="{FF2B5EF4-FFF2-40B4-BE49-F238E27FC236}">
                <a16:creationId xmlns:a16="http://schemas.microsoft.com/office/drawing/2014/main" id="{ED9066B0-6916-4779-A365-466A3232761D}"/>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20" name="Freeform: Shape 19">
            <a:extLst>
              <a:ext uri="{FF2B5EF4-FFF2-40B4-BE49-F238E27FC236}">
                <a16:creationId xmlns:a16="http://schemas.microsoft.com/office/drawing/2014/main" id="{9A55FE82-4094-4F27-8CC5-EDE30584BAE7}"/>
              </a:ext>
            </a:extLst>
          </p:cNvPr>
          <p:cNvSpPr/>
          <p:nvPr/>
        </p:nvSpPr>
        <p:spPr>
          <a:xfrm>
            <a:off x="701334" y="1470719"/>
            <a:ext cx="3200815"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marL="0" lvl="0" indent="0" algn="l" defTabSz="1377950">
              <a:lnSpc>
                <a:spcPct val="90000"/>
              </a:lnSpc>
              <a:spcBef>
                <a:spcPct val="0"/>
              </a:spcBef>
              <a:spcAft>
                <a:spcPct val="35000"/>
              </a:spcAft>
              <a:buNone/>
            </a:pPr>
            <a:r>
              <a:rPr lang="en-US" sz="3100" kern="1200" dirty="0"/>
              <a:t>How to apply</a:t>
            </a:r>
          </a:p>
        </p:txBody>
      </p:sp>
      <p:sp>
        <p:nvSpPr>
          <p:cNvPr id="9" name="TextBox 8">
            <a:extLst>
              <a:ext uri="{FF2B5EF4-FFF2-40B4-BE49-F238E27FC236}">
                <a16:creationId xmlns:a16="http://schemas.microsoft.com/office/drawing/2014/main" id="{11891501-F68F-44A0-ADC5-893D80FD1790}"/>
              </a:ext>
            </a:extLst>
          </p:cNvPr>
          <p:cNvSpPr txBox="1"/>
          <p:nvPr/>
        </p:nvSpPr>
        <p:spPr>
          <a:xfrm>
            <a:off x="719090" y="2427221"/>
            <a:ext cx="10934194" cy="3276025"/>
          </a:xfrm>
          <a:prstGeom prst="rect">
            <a:avLst/>
          </a:prstGeom>
          <a:noFill/>
        </p:spPr>
        <p:txBody>
          <a:bodyPr wrap="square" rtlCol="0">
            <a:spAutoFit/>
          </a:bodyPr>
          <a:lstStyle/>
          <a:p>
            <a:pPr marL="342900" lvl="0" indent="-342900">
              <a:lnSpc>
                <a:spcPct val="115000"/>
              </a:lnSpc>
              <a:spcAft>
                <a:spcPts val="1000"/>
              </a:spcAft>
              <a:buFont typeface="Franklin Gothic Book" panose="020B0503020102020204" pitchFamily="34" charset="0"/>
              <a:buChar char="•"/>
            </a:pPr>
            <a:r>
              <a:rPr lang="en-AU" sz="2000" dirty="0">
                <a:ea typeface="Calibri" panose="020F0502020204030204" pitchFamily="34" charset="0"/>
                <a:cs typeface="Arial" panose="020B0604020202020204" pitchFamily="34" charset="0"/>
              </a:rPr>
              <a:t>Application forms &amp; accompanying guidelines for all 4 funding streams are available on the Shire’s website </a:t>
            </a:r>
            <a:r>
              <a:rPr lang="en-AU" sz="2000" dirty="0">
                <a:ea typeface="Calibri" panose="020F0502020204030204" pitchFamily="34" charset="0"/>
                <a:cs typeface="Arial" panose="020B0604020202020204" pitchFamily="34" charset="0"/>
                <a:hlinkClick r:id="rId5"/>
              </a:rPr>
              <a:t>www.gingin.wa.gov.au/funding-and-grants</a:t>
            </a:r>
            <a:r>
              <a:rPr lang="en-AU" sz="2000" dirty="0">
                <a:ea typeface="Calibri" panose="020F0502020204030204" pitchFamily="34" charset="0"/>
                <a:cs typeface="Arial" panose="020B0604020202020204" pitchFamily="34" charset="0"/>
              </a:rPr>
              <a:t> or by contacting the Shire’s Community Services team at </a:t>
            </a:r>
            <a:r>
              <a:rPr lang="en-AU" sz="2000" dirty="0">
                <a:ea typeface="Calibri" panose="020F0502020204030204" pitchFamily="34" charset="0"/>
                <a:cs typeface="Arial" panose="020B0604020202020204" pitchFamily="34" charset="0"/>
                <a:hlinkClick r:id="rId6"/>
              </a:rPr>
              <a:t>grants@gingin.wa.gov.au</a:t>
            </a:r>
            <a:r>
              <a:rPr lang="en-AU" sz="2000" dirty="0">
                <a:ea typeface="Calibri" panose="020F0502020204030204" pitchFamily="34" charset="0"/>
                <a:cs typeface="Arial" panose="020B0604020202020204" pitchFamily="34" charset="0"/>
              </a:rPr>
              <a:t>.</a:t>
            </a:r>
          </a:p>
          <a:p>
            <a:pPr marL="342900" lvl="0" indent="-342900">
              <a:lnSpc>
                <a:spcPct val="115000"/>
              </a:lnSpc>
              <a:spcAft>
                <a:spcPts val="10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Complete the application form relevant to your project or event – ensure you understand each question and answer to the best of your ability.</a:t>
            </a:r>
          </a:p>
          <a:p>
            <a:pPr marL="342900" lvl="0" indent="-342900">
              <a:lnSpc>
                <a:spcPct val="115000"/>
              </a:lnSpc>
              <a:spcAft>
                <a:spcPts val="1000"/>
              </a:spcAft>
              <a:buFont typeface="Franklin Gothic Book" panose="020B0503020102020204" pitchFamily="34" charset="0"/>
              <a:buChar char="•"/>
            </a:pPr>
            <a:r>
              <a:rPr lang="en-AU" sz="2000" dirty="0">
                <a:effectLst/>
                <a:ea typeface="Calibri" panose="020F0502020204030204" pitchFamily="34" charset="0"/>
                <a:cs typeface="Arial" panose="020B0604020202020204" pitchFamily="34" charset="0"/>
              </a:rPr>
              <a:t>Return your application to the Shire’s Community Services team.</a:t>
            </a:r>
            <a:br>
              <a:rPr lang="en-AU" sz="2000" dirty="0">
                <a:ea typeface="Calibri" panose="020F0502020204030204" pitchFamily="34" charset="0"/>
                <a:cs typeface="Arial" panose="020B0604020202020204" pitchFamily="34" charset="0"/>
              </a:rPr>
            </a:br>
            <a:endParaRPr lang="en-AU" sz="2000" dirty="0">
              <a:effectLst/>
              <a:ea typeface="Calibri" panose="020F0502020204030204" pitchFamily="34" charset="0"/>
              <a:cs typeface="Arial" panose="020B0604020202020204" pitchFamily="34" charset="0"/>
            </a:endParaRPr>
          </a:p>
          <a:p>
            <a:pPr lvl="0" algn="ctr">
              <a:lnSpc>
                <a:spcPct val="115000"/>
              </a:lnSpc>
              <a:spcAft>
                <a:spcPts val="1000"/>
              </a:spcAft>
            </a:pPr>
            <a:r>
              <a:rPr lang="en-AU" sz="2000" b="1" dirty="0">
                <a:ea typeface="Calibri" panose="020F0502020204030204" pitchFamily="34" charset="0"/>
                <a:cs typeface="Arial" panose="020B0604020202020204" pitchFamily="34" charset="0"/>
              </a:rPr>
              <a:t>The Community Services team are more than happy to answer any queries! </a:t>
            </a:r>
            <a:endParaRPr lang="en-AU" sz="1800" b="1"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050517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Picture 7" descr="A group of people working on laptops&#10;&#10;Description automatically generated with medium confidence">
            <a:extLst>
              <a:ext uri="{FF2B5EF4-FFF2-40B4-BE49-F238E27FC236}">
                <a16:creationId xmlns:a16="http://schemas.microsoft.com/office/drawing/2014/main" id="{082DAC18-E623-0546-920C-6676DF6BBA3F}"/>
              </a:ext>
            </a:extLst>
          </p:cNvPr>
          <p:cNvPicPr>
            <a:picLocks noChangeAspect="1"/>
          </p:cNvPicPr>
          <p:nvPr/>
        </p:nvPicPr>
        <p:blipFill rotWithShape="1">
          <a:blip r:embed="rId4">
            <a:duotone>
              <a:prstClr val="black"/>
              <a:schemeClr val="bg1">
                <a:tint val="45000"/>
                <a:satMod val="400000"/>
              </a:schemeClr>
            </a:duotone>
            <a:alphaModFix amt="25000"/>
          </a:blip>
          <a:srcRect t="6936" b="8795"/>
          <a:stretch/>
        </p:blipFill>
        <p:spPr>
          <a:xfrm>
            <a:off x="20" y="10"/>
            <a:ext cx="12191980" cy="6857990"/>
          </a:xfrm>
          <a:prstGeom prst="rect">
            <a:avLst/>
          </a:prstGeom>
        </p:spPr>
      </p:pic>
      <p:pic>
        <p:nvPicPr>
          <p:cNvPr id="5" name="Picture 4" descr="Company name&#10;&#10;Description automatically generated with medium confidence">
            <a:extLst>
              <a:ext uri="{FF2B5EF4-FFF2-40B4-BE49-F238E27FC236}">
                <a16:creationId xmlns:a16="http://schemas.microsoft.com/office/drawing/2014/main" id="{83113012-8B00-457B-A564-CB87C86C08E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511192" y="120015"/>
            <a:ext cx="1571052" cy="900000"/>
          </a:xfrm>
          <a:prstGeom prst="rect">
            <a:avLst/>
          </a:prstGeom>
        </p:spPr>
      </p:pic>
      <p:sp>
        <p:nvSpPr>
          <p:cNvPr id="15" name="TextBox 14">
            <a:extLst>
              <a:ext uri="{FF2B5EF4-FFF2-40B4-BE49-F238E27FC236}">
                <a16:creationId xmlns:a16="http://schemas.microsoft.com/office/drawing/2014/main" id="{2D6AB9A7-89A3-4607-822F-F299D0EEAE03}"/>
              </a:ext>
            </a:extLst>
          </p:cNvPr>
          <p:cNvSpPr txBox="1"/>
          <p:nvPr/>
        </p:nvSpPr>
        <p:spPr>
          <a:xfrm>
            <a:off x="1010093" y="3566007"/>
            <a:ext cx="10693637" cy="748923"/>
          </a:xfrm>
          <a:prstGeom prst="rect">
            <a:avLst/>
          </a:prstGeom>
          <a:noFill/>
        </p:spPr>
        <p:txBody>
          <a:bodyPr wrap="square" rtlCol="0">
            <a:spAutoFit/>
          </a:bodyPr>
          <a:lstStyle/>
          <a:p>
            <a:pPr marL="342900" indent="-342900">
              <a:spcAft>
                <a:spcPts val="800"/>
              </a:spcAft>
              <a:buFont typeface="Wingdings" panose="05000000000000000000" pitchFamily="2" charset="2"/>
              <a:buChar char="Ø"/>
            </a:pPr>
            <a:endParaRPr lang="en-AU" b="1" dirty="0"/>
          </a:p>
          <a:p>
            <a:pPr marL="342900" indent="-342900">
              <a:spcAft>
                <a:spcPts val="800"/>
              </a:spcAft>
              <a:buAutoNum type="arabicPeriod"/>
            </a:pPr>
            <a:endParaRPr lang="en-AU" dirty="0"/>
          </a:p>
        </p:txBody>
      </p:sp>
      <p:sp>
        <p:nvSpPr>
          <p:cNvPr id="17" name="Title 1">
            <a:extLst>
              <a:ext uri="{FF2B5EF4-FFF2-40B4-BE49-F238E27FC236}">
                <a16:creationId xmlns:a16="http://schemas.microsoft.com/office/drawing/2014/main" id="{4B3986EB-6C55-44BB-8B6F-8812EA8D3C84}"/>
              </a:ext>
            </a:extLst>
          </p:cNvPr>
          <p:cNvSpPr txBox="1">
            <a:spLocks/>
          </p:cNvSpPr>
          <p:nvPr/>
        </p:nvSpPr>
        <p:spPr>
          <a:xfrm>
            <a:off x="719090" y="337351"/>
            <a:ext cx="9614517" cy="682664"/>
          </a:xfrm>
          <a:prstGeom prst="rect">
            <a:avLst/>
          </a:prstGeom>
        </p:spPr>
        <p:txBody>
          <a:bodyPr vert="horz" lIns="91440" tIns="45720" rIns="91440" bIns="45720" rtlCol="0" anchor="b">
            <a:normAutofit fontScale="92500"/>
          </a:bodyPr>
          <a:lstStyle>
            <a:lvl1pPr algn="ctr" defTabSz="457200" rtl="0" eaLnBrk="1" latinLnBrk="0" hangingPunct="1">
              <a:spcBef>
                <a:spcPct val="0"/>
              </a:spcBef>
              <a:buNone/>
              <a:defRPr sz="4800" kern="1200" cap="all">
                <a:ln w="3175" cmpd="sng">
                  <a:noFill/>
                </a:ln>
                <a:solidFill>
                  <a:schemeClr val="accent1"/>
                </a:soli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b="1" dirty="0">
                <a:solidFill>
                  <a:srgbClr val="FFFF00"/>
                </a:solidFill>
              </a:rPr>
              <a:t>Shire of Gingin </a:t>
            </a:r>
            <a:r>
              <a:rPr lang="en-US" sz="3200" dirty="0">
                <a:solidFill>
                  <a:srgbClr val="FFFF00"/>
                </a:solidFill>
              </a:rPr>
              <a:t>community grants </a:t>
            </a:r>
            <a:r>
              <a:rPr lang="en-US" sz="3200" dirty="0">
                <a:solidFill>
                  <a:schemeClr val="tx1"/>
                </a:solidFill>
              </a:rPr>
              <a:t>program</a:t>
            </a:r>
            <a:endParaRPr lang="en-US" sz="3200" b="1" dirty="0">
              <a:solidFill>
                <a:schemeClr val="tx1"/>
              </a:solidFill>
            </a:endParaRPr>
          </a:p>
        </p:txBody>
      </p:sp>
      <p:sp>
        <p:nvSpPr>
          <p:cNvPr id="6" name="Freeform: Shape 5">
            <a:extLst>
              <a:ext uri="{FF2B5EF4-FFF2-40B4-BE49-F238E27FC236}">
                <a16:creationId xmlns:a16="http://schemas.microsoft.com/office/drawing/2014/main" id="{E18052FF-30D9-49A5-B12B-5BC5B33EA3D5}"/>
              </a:ext>
            </a:extLst>
          </p:cNvPr>
          <p:cNvSpPr/>
          <p:nvPr/>
        </p:nvSpPr>
        <p:spPr>
          <a:xfrm>
            <a:off x="807867" y="1464189"/>
            <a:ext cx="5699260" cy="743535"/>
          </a:xfrm>
          <a:custGeom>
            <a:avLst/>
            <a:gdLst>
              <a:gd name="connsiteX0" fmla="*/ 0 w 3766352"/>
              <a:gd name="connsiteY0" fmla="*/ 123925 h 743535"/>
              <a:gd name="connsiteX1" fmla="*/ 123925 w 3766352"/>
              <a:gd name="connsiteY1" fmla="*/ 0 h 743535"/>
              <a:gd name="connsiteX2" fmla="*/ 3642427 w 3766352"/>
              <a:gd name="connsiteY2" fmla="*/ 0 h 743535"/>
              <a:gd name="connsiteX3" fmla="*/ 3766352 w 3766352"/>
              <a:gd name="connsiteY3" fmla="*/ 123925 h 743535"/>
              <a:gd name="connsiteX4" fmla="*/ 3766352 w 3766352"/>
              <a:gd name="connsiteY4" fmla="*/ 619610 h 743535"/>
              <a:gd name="connsiteX5" fmla="*/ 3642427 w 3766352"/>
              <a:gd name="connsiteY5" fmla="*/ 743535 h 743535"/>
              <a:gd name="connsiteX6" fmla="*/ 123925 w 3766352"/>
              <a:gd name="connsiteY6" fmla="*/ 743535 h 743535"/>
              <a:gd name="connsiteX7" fmla="*/ 0 w 3766352"/>
              <a:gd name="connsiteY7" fmla="*/ 619610 h 743535"/>
              <a:gd name="connsiteX8" fmla="*/ 0 w 3766352"/>
              <a:gd name="connsiteY8" fmla="*/ 123925 h 74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6352" h="743535">
                <a:moveTo>
                  <a:pt x="0" y="123925"/>
                </a:moveTo>
                <a:cubicBezTo>
                  <a:pt x="0" y="55483"/>
                  <a:pt x="55483" y="0"/>
                  <a:pt x="123925" y="0"/>
                </a:cubicBezTo>
                <a:lnTo>
                  <a:pt x="3642427" y="0"/>
                </a:lnTo>
                <a:cubicBezTo>
                  <a:pt x="3710869" y="0"/>
                  <a:pt x="3766352" y="55483"/>
                  <a:pt x="3766352" y="123925"/>
                </a:cubicBezTo>
                <a:lnTo>
                  <a:pt x="3766352" y="619610"/>
                </a:lnTo>
                <a:cubicBezTo>
                  <a:pt x="3766352" y="688052"/>
                  <a:pt x="3710869" y="743535"/>
                  <a:pt x="3642427" y="743535"/>
                </a:cubicBezTo>
                <a:lnTo>
                  <a:pt x="123925" y="743535"/>
                </a:lnTo>
                <a:cubicBezTo>
                  <a:pt x="55483" y="743535"/>
                  <a:pt x="0" y="688052"/>
                  <a:pt x="0" y="619610"/>
                </a:cubicBezTo>
                <a:lnTo>
                  <a:pt x="0" y="123925"/>
                </a:lnTo>
                <a:close/>
              </a:path>
            </a:pathLst>
          </a:custGeom>
        </p:spPr>
        <p:style>
          <a:lnRef idx="0">
            <a:schemeClr val="lt1">
              <a:hueOff val="0"/>
              <a:satOff val="0"/>
              <a:lumOff val="0"/>
              <a:alphaOff val="0"/>
            </a:schemeClr>
          </a:lnRef>
          <a:fillRef idx="3">
            <a:schemeClr val="accent5">
              <a:hueOff val="530785"/>
              <a:satOff val="-4658"/>
              <a:lumOff val="3660"/>
              <a:alphaOff val="0"/>
            </a:schemeClr>
          </a:fillRef>
          <a:effectRef idx="3">
            <a:schemeClr val="accent5">
              <a:hueOff val="530785"/>
              <a:satOff val="-4658"/>
              <a:lumOff val="3660"/>
              <a:alphaOff val="0"/>
            </a:schemeClr>
          </a:effectRef>
          <a:fontRef idx="minor">
            <a:schemeClr val="lt1"/>
          </a:fontRef>
        </p:style>
        <p:txBody>
          <a:bodyPr spcFirstLastPara="0" vert="horz" wrap="square" lIns="154406" tIns="154406" rIns="154406" bIns="154406" numCol="1" spcCol="1270" anchor="ctr" anchorCtr="0">
            <a:noAutofit/>
          </a:bodyPr>
          <a:lstStyle/>
          <a:p>
            <a:pPr lvl="0" defTabSz="1377950">
              <a:lnSpc>
                <a:spcPct val="90000"/>
              </a:lnSpc>
              <a:spcBef>
                <a:spcPct val="0"/>
              </a:spcBef>
              <a:spcAft>
                <a:spcPct val="35000"/>
              </a:spcAft>
            </a:pPr>
            <a:r>
              <a:rPr lang="en-US" sz="3100" kern="1200" dirty="0"/>
              <a:t>Supporting documentation</a:t>
            </a:r>
          </a:p>
        </p:txBody>
      </p:sp>
      <p:sp>
        <p:nvSpPr>
          <p:cNvPr id="10" name="TextBox 9">
            <a:extLst>
              <a:ext uri="{FF2B5EF4-FFF2-40B4-BE49-F238E27FC236}">
                <a16:creationId xmlns:a16="http://schemas.microsoft.com/office/drawing/2014/main" id="{51578ECF-8559-4C0D-8368-0E946B9526E1}"/>
              </a:ext>
            </a:extLst>
          </p:cNvPr>
          <p:cNvSpPr txBox="1"/>
          <p:nvPr/>
        </p:nvSpPr>
        <p:spPr>
          <a:xfrm>
            <a:off x="807866" y="2460180"/>
            <a:ext cx="10895863" cy="4102854"/>
          </a:xfrm>
          <a:prstGeom prst="rect">
            <a:avLst/>
          </a:prstGeom>
          <a:noFill/>
        </p:spPr>
        <p:txBody>
          <a:bodyPr wrap="square">
            <a:spAutoFit/>
          </a:bodyPr>
          <a:lstStyle/>
          <a:p>
            <a:pPr algn="just">
              <a:lnSpc>
                <a:spcPct val="115000"/>
              </a:lnSpc>
              <a:spcAft>
                <a:spcPts val="1200"/>
              </a:spcAft>
            </a:pPr>
            <a:r>
              <a:rPr lang="en-AU" sz="2000" b="1" dirty="0">
                <a:effectLst/>
                <a:ea typeface="Calibri" panose="020F0502020204030204" pitchFamily="34" charset="0"/>
              </a:rPr>
              <a:t>The following documents may be required to support your application</a:t>
            </a:r>
            <a:r>
              <a:rPr lang="en-AU" sz="2000" dirty="0">
                <a:effectLst/>
                <a:ea typeface="Calibri" panose="020F0502020204030204" pitchFamily="34" charset="0"/>
              </a:rPr>
              <a:t>:</a:t>
            </a:r>
          </a:p>
          <a:p>
            <a:pPr marL="342900" lvl="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Current Certificate of Incorporation (if not supplied previously)</a:t>
            </a:r>
          </a:p>
          <a:p>
            <a:pPr marL="342900" lvl="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Most recent bank and/or financial statements</a:t>
            </a:r>
          </a:p>
          <a:p>
            <a:pPr marL="342900" lvl="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Copy of Insurance Certificate of Currency </a:t>
            </a:r>
          </a:p>
          <a:p>
            <a:pPr marL="342900" lvl="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Most recent invoice for Public Liability Insurance</a:t>
            </a:r>
          </a:p>
          <a:p>
            <a:pPr marL="342900" lvl="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Committee Minutes with motion approving project/event</a:t>
            </a:r>
          </a:p>
          <a:p>
            <a:pPr marL="342900" lvl="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Stakeholder and/or community letter of support</a:t>
            </a:r>
          </a:p>
          <a:p>
            <a:pPr marL="342900" indent="-342900">
              <a:spcAft>
                <a:spcPts val="800"/>
              </a:spcAft>
              <a:buFont typeface="Symbol" panose="05050102010706020507" pitchFamily="18" charset="2"/>
              <a:buChar char=""/>
            </a:pPr>
            <a:r>
              <a:rPr lang="en-AU" sz="2000" dirty="0">
                <a:effectLst/>
                <a:ea typeface="MS Gothic" panose="020B0609070205080204" pitchFamily="49" charset="-128"/>
                <a:cs typeface="Calibri Light" panose="020F0302020204030204" pitchFamily="34" charset="0"/>
              </a:rPr>
              <a:t>Shire In-Principle Letter of Support (for Concept Enquiry projects)</a:t>
            </a:r>
          </a:p>
          <a:p>
            <a:pPr marL="342900" indent="-342900">
              <a:buFont typeface="Symbol" panose="05050102010706020507" pitchFamily="18" charset="2"/>
              <a:buChar char=""/>
            </a:pPr>
            <a:r>
              <a:rPr lang="en-AU" sz="2000" dirty="0">
                <a:ea typeface="MS Gothic" panose="020B0609070205080204" pitchFamily="49" charset="-128"/>
                <a:cs typeface="Calibri Light" panose="020F0302020204030204" pitchFamily="34" charset="0"/>
              </a:rPr>
              <a:t>Quotations</a:t>
            </a:r>
            <a:endParaRPr lang="en-AU" sz="2000" dirty="0">
              <a:effectLst/>
              <a:ea typeface="MS Gothic" panose="020B0609070205080204" pitchFamily="49" charset="-128"/>
              <a:cs typeface="Calibri Light" panose="020F0302020204030204" pitchFamily="34" charset="0"/>
            </a:endParaRPr>
          </a:p>
          <a:p>
            <a:pPr algn="just">
              <a:lnSpc>
                <a:spcPct val="115000"/>
              </a:lnSpc>
              <a:spcAft>
                <a:spcPts val="1200"/>
              </a:spcAft>
            </a:pPr>
            <a:endParaRPr lang="en-AU" sz="2000" dirty="0">
              <a:effectLst/>
              <a:ea typeface="Calibri" panose="020F0502020204030204" pitchFamily="34" charset="0"/>
            </a:endParaRPr>
          </a:p>
        </p:txBody>
      </p:sp>
    </p:spTree>
    <p:extLst>
      <p:ext uri="{BB962C8B-B14F-4D97-AF65-F5344CB8AC3E}">
        <p14:creationId xmlns:p14="http://schemas.microsoft.com/office/powerpoint/2010/main" val="3503366684"/>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2.xml><?xml version="1.0" encoding="utf-8"?>
<ds:datastoreItem xmlns:ds="http://schemas.openxmlformats.org/officeDocument/2006/customXml" ds:itemID="{311B8520-39D0-4E39-88E2-3CE8E9A6E44A}">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6A89A57F-CF3F-47C6-90BB-70331E72BC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 design</Template>
  <TotalTime>1119</TotalTime>
  <Words>2049</Words>
  <Application>Microsoft Office PowerPoint</Application>
  <PresentationFormat>Widescreen</PresentationFormat>
  <Paragraphs>198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century-gothic</vt:lpstr>
      <vt:lpstr>Franklin Gothic Book</vt:lpstr>
      <vt:lpstr>Symbol</vt:lpstr>
      <vt:lpstr>Wingdings</vt:lpstr>
      <vt:lpstr>Mesh</vt:lpstr>
      <vt:lpstr>Getting Grant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ACQUITTAL ready</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Grant ready</dc:title>
  <dc:creator>Meredith Taylor</dc:creator>
  <cp:lastModifiedBy>Meredith Taylor</cp:lastModifiedBy>
  <cp:revision>32</cp:revision>
  <dcterms:created xsi:type="dcterms:W3CDTF">2022-02-08T08:02:35Z</dcterms:created>
  <dcterms:modified xsi:type="dcterms:W3CDTF">2023-02-01T01:59:12Z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